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57" r:id="rId3"/>
    <p:sldId id="260" r:id="rId4"/>
    <p:sldId id="261" r:id="rId5"/>
    <p:sldId id="262" r:id="rId6"/>
    <p:sldId id="267" r:id="rId7"/>
    <p:sldId id="264" r:id="rId8"/>
    <p:sldId id="265" r:id="rId9"/>
    <p:sldId id="310" r:id="rId10"/>
    <p:sldId id="311" r:id="rId11"/>
    <p:sldId id="312" r:id="rId12"/>
    <p:sldId id="266" r:id="rId13"/>
    <p:sldId id="263" r:id="rId14"/>
    <p:sldId id="300" r:id="rId15"/>
    <p:sldId id="288" r:id="rId16"/>
    <p:sldId id="313" r:id="rId17"/>
    <p:sldId id="290" r:id="rId18"/>
    <p:sldId id="291" r:id="rId19"/>
    <p:sldId id="314" r:id="rId20"/>
    <p:sldId id="293" r:id="rId21"/>
    <p:sldId id="268" r:id="rId22"/>
    <p:sldId id="259" r:id="rId23"/>
    <p:sldId id="271" r:id="rId24"/>
    <p:sldId id="273" r:id="rId25"/>
    <p:sldId id="299" r:id="rId26"/>
    <p:sldId id="294" r:id="rId27"/>
    <p:sldId id="295" r:id="rId28"/>
    <p:sldId id="296" r:id="rId29"/>
    <p:sldId id="297" r:id="rId30"/>
    <p:sldId id="298" r:id="rId31"/>
    <p:sldId id="274" r:id="rId32"/>
    <p:sldId id="275" r:id="rId33"/>
    <p:sldId id="276" r:id="rId34"/>
    <p:sldId id="304" r:id="rId35"/>
    <p:sldId id="305" r:id="rId36"/>
    <p:sldId id="278" r:id="rId37"/>
    <p:sldId id="303" r:id="rId38"/>
    <p:sldId id="279" r:id="rId39"/>
    <p:sldId id="306" r:id="rId40"/>
    <p:sldId id="307" r:id="rId41"/>
    <p:sldId id="280" r:id="rId42"/>
    <p:sldId id="302" r:id="rId43"/>
    <p:sldId id="281" r:id="rId44"/>
    <p:sldId id="282" r:id="rId45"/>
    <p:sldId id="308" r:id="rId46"/>
    <p:sldId id="309" r:id="rId47"/>
    <p:sldId id="284" r:id="rId48"/>
    <p:sldId id="285" r:id="rId49"/>
    <p:sldId id="286" r:id="rId50"/>
    <p:sldId id="315" r:id="rId5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43" autoAdjust="0"/>
    <p:restoredTop sz="94622" autoAdjust="0"/>
  </p:normalViewPr>
  <p:slideViewPr>
    <p:cSldViewPr>
      <p:cViewPr>
        <p:scale>
          <a:sx n="69" d="100"/>
          <a:sy n="69" d="100"/>
        </p:scale>
        <p:origin x="-348" y="8"/>
      </p:cViewPr>
      <p:guideLst>
        <p:guide orient="horz" pos="2160"/>
        <p:guide pos="2880"/>
      </p:guideLst>
    </p:cSldViewPr>
  </p:slideViewPr>
  <p:outlineViewPr>
    <p:cViewPr>
      <p:scale>
        <a:sx n="33" d="100"/>
        <a:sy n="33" d="100"/>
      </p:scale>
      <p:origin x="0" y="2325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2452" y="-8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780D0-E485-4B49-9EA4-E6182E1FCF09}" type="datetimeFigureOut">
              <a:rPr lang="fr-FR" smtClean="0"/>
              <a:pPr/>
              <a:t>30/03/2016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5BE7A2-81A2-430F-A18A-48EE9CCC41CA}"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BD5BE7A2-81A2-430F-A18A-48EE9CCC41CA}" type="slidenum">
              <a:rPr lang="fr-FR" smtClean="0"/>
              <a:pPr/>
              <a:t>22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28561173-2846-4B71-89DC-8A310266A542}" type="datetimeFigureOut">
              <a:rPr lang="fr-FR" smtClean="0"/>
              <a:pPr/>
              <a:t>30/03/2016</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BF99A90D-2C69-4DB6-8DC6-35021A475FC4}"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8561173-2846-4B71-89DC-8A310266A542}" type="datetimeFigureOut">
              <a:rPr lang="fr-FR" smtClean="0"/>
              <a:pPr/>
              <a:t>30/03/2016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99A90D-2C69-4DB6-8DC6-35021A475FC4}" type="slidenum">
              <a:rPr lang="fr-FR" smtClean="0"/>
              <a:pPr/>
              <a:t>‹N°›</a:t>
            </a:fld>
            <a:endParaRPr lang="fr-FR"/>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8561173-2846-4B71-89DC-8A310266A542}" type="datetimeFigureOut">
              <a:rPr lang="fr-FR" smtClean="0"/>
              <a:pPr/>
              <a:t>30/03/2016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99A90D-2C69-4DB6-8DC6-35021A475FC4}" type="slidenum">
              <a:rPr lang="fr-FR" smtClean="0"/>
              <a:pPr/>
              <a:t>‹N°›</a:t>
            </a:fld>
            <a:endParaRPr lang="fr-FR"/>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28561173-2846-4B71-89DC-8A310266A542}" type="datetimeFigureOut">
              <a:rPr lang="fr-FR" smtClean="0"/>
              <a:pPr/>
              <a:t>30/03/2016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99A90D-2C69-4DB6-8DC6-35021A475FC4}" type="slidenum">
              <a:rPr lang="fr-FR" smtClean="0"/>
              <a:pPr/>
              <a:t>‹N°›</a:t>
            </a:fld>
            <a:endParaRPr lang="fr-FR"/>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28561173-2846-4B71-89DC-8A310266A542}" type="datetimeFigureOut">
              <a:rPr lang="fr-FR" smtClean="0"/>
              <a:pPr/>
              <a:t>30/03/2016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99A90D-2C69-4DB6-8DC6-35021A475FC4}"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28561173-2846-4B71-89DC-8A310266A542}" type="datetimeFigureOut">
              <a:rPr lang="fr-FR" smtClean="0"/>
              <a:pPr/>
              <a:t>30/03/2016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99A90D-2C69-4DB6-8DC6-35021A475FC4}" type="slidenum">
              <a:rPr lang="fr-FR" smtClean="0"/>
              <a:pPr/>
              <a:t>‹N°›</a:t>
            </a:fld>
            <a:endParaRPr lang="fr-FR"/>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28561173-2846-4B71-89DC-8A310266A542}" type="datetimeFigureOut">
              <a:rPr lang="fr-FR" smtClean="0"/>
              <a:pPr/>
              <a:t>30/03/2016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F99A90D-2C69-4DB6-8DC6-35021A475FC4}" type="slidenum">
              <a:rPr lang="fr-FR" smtClean="0"/>
              <a:pPr/>
              <a:t>‹N°›</a:t>
            </a:fld>
            <a:endParaRPr lang="fr-FR"/>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28561173-2846-4B71-89DC-8A310266A542}" type="datetimeFigureOut">
              <a:rPr lang="fr-FR" smtClean="0"/>
              <a:pPr/>
              <a:t>30/03/2016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F99A90D-2C69-4DB6-8DC6-35021A475FC4}" type="slidenum">
              <a:rPr lang="fr-FR" smtClean="0"/>
              <a:pPr/>
              <a:t>‹N°›</a:t>
            </a:fld>
            <a:endParaRPr lang="fr-FR"/>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8561173-2846-4B71-89DC-8A310266A542}" type="datetimeFigureOut">
              <a:rPr lang="fr-FR" smtClean="0"/>
              <a:pPr/>
              <a:t>30/03/2016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F99A90D-2C69-4DB6-8DC6-35021A475FC4}" type="slidenum">
              <a:rPr lang="fr-FR" smtClean="0"/>
              <a:pPr/>
              <a:t>‹N°›</a:t>
            </a:fld>
            <a:endParaRPr lang="fr-FR"/>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28561173-2846-4B71-89DC-8A310266A542}" type="datetimeFigureOut">
              <a:rPr lang="fr-FR" smtClean="0"/>
              <a:pPr/>
              <a:t>30/03/2016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99A90D-2C69-4DB6-8DC6-35021A475FC4}" type="slidenum">
              <a:rPr lang="fr-FR" smtClean="0"/>
              <a:pPr/>
              <a:t>‹N°›</a:t>
            </a:fld>
            <a:endParaRPr lang="fr-FR"/>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28561173-2846-4B71-89DC-8A310266A542}" type="datetimeFigureOut">
              <a:rPr lang="fr-FR" smtClean="0"/>
              <a:pPr/>
              <a:t>30/03/2016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BF99A90D-2C69-4DB6-8DC6-35021A475FC4}"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8561173-2846-4B71-89DC-8A310266A542}" type="datetimeFigureOut">
              <a:rPr lang="fr-FR" smtClean="0"/>
              <a:pPr/>
              <a:t>30/03/2016</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F99A90D-2C69-4DB6-8DC6-35021A475FC4}"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edg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8800" dirty="0" smtClean="0"/>
              <a:t>LONDRES</a:t>
            </a:r>
            <a:endParaRPr lang="fr-FR" sz="8800" dirty="0"/>
          </a:p>
        </p:txBody>
      </p:sp>
      <p:sp>
        <p:nvSpPr>
          <p:cNvPr id="3" name="Sous-titre 2"/>
          <p:cNvSpPr>
            <a:spLocks noGrp="1"/>
          </p:cNvSpPr>
          <p:nvPr>
            <p:ph type="subTitle" idx="1"/>
          </p:nvPr>
        </p:nvSpPr>
        <p:spPr/>
        <p:txBody>
          <a:bodyPr>
            <a:normAutofit lnSpcReduction="10000"/>
          </a:bodyPr>
          <a:lstStyle/>
          <a:p>
            <a:r>
              <a:rPr lang="fr-FR" sz="4800" dirty="0" smtClean="0">
                <a:solidFill>
                  <a:schemeClr val="accent3">
                    <a:lumMod val="60000"/>
                    <a:lumOff val="40000"/>
                  </a:schemeClr>
                </a:solidFill>
              </a:rPr>
              <a:t>Capitale du Royaume-Uni</a:t>
            </a:r>
          </a:p>
          <a:p>
            <a:r>
              <a:rPr lang="fr-FR" sz="2800" dirty="0" smtClean="0">
                <a:solidFill>
                  <a:schemeClr val="accent3">
                    <a:lumMod val="60000"/>
                    <a:lumOff val="40000"/>
                  </a:schemeClr>
                </a:solidFill>
              </a:rPr>
              <a:t>Lubin DAUL CM1 </a:t>
            </a:r>
          </a:p>
          <a:p>
            <a:r>
              <a:rPr lang="fr-FR" sz="2800" dirty="0" smtClean="0">
                <a:solidFill>
                  <a:schemeClr val="accent3">
                    <a:lumMod val="60000"/>
                    <a:lumOff val="40000"/>
                  </a:schemeClr>
                </a:solidFill>
              </a:rPr>
              <a:t>Mars 2016</a:t>
            </a:r>
            <a:endParaRPr lang="fr-FR" sz="2800" dirty="0">
              <a:solidFill>
                <a:schemeClr val="accent3">
                  <a:lumMod val="60000"/>
                  <a:lumOff val="40000"/>
                </a:schemeClr>
              </a:solidFill>
            </a:endParaRPr>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a:xfrm>
            <a:off x="214282" y="2000240"/>
            <a:ext cx="3071834" cy="4714908"/>
          </a:xfrm>
        </p:spPr>
        <p:txBody>
          <a:bodyPr>
            <a:normAutofit fontScale="92500" lnSpcReduction="20000"/>
          </a:bodyPr>
          <a:lstStyle/>
          <a:p>
            <a:r>
              <a:rPr lang="fr-FR" sz="3200" dirty="0" smtClean="0"/>
              <a:t>Le bus impérial de Londres s’appelle </a:t>
            </a:r>
            <a:r>
              <a:rPr lang="fr-FR" sz="3200" b="1" i="1" dirty="0" smtClean="0">
                <a:solidFill>
                  <a:srgbClr val="FF0000"/>
                </a:solidFill>
              </a:rPr>
              <a:t>double </a:t>
            </a:r>
            <a:r>
              <a:rPr lang="fr-FR" sz="3200" b="1" i="1" dirty="0" err="1" smtClean="0">
                <a:solidFill>
                  <a:srgbClr val="FF0000"/>
                </a:solidFill>
              </a:rPr>
              <a:t>decker</a:t>
            </a:r>
            <a:r>
              <a:rPr lang="fr-FR" sz="3200" dirty="0" smtClean="0"/>
              <a:t>, il est rouge et il a 2 étages.</a:t>
            </a:r>
          </a:p>
          <a:p>
            <a:r>
              <a:rPr lang="fr-FR" sz="3200" b="1" i="1" dirty="0" smtClean="0"/>
              <a:t>Le cab </a:t>
            </a:r>
            <a:r>
              <a:rPr lang="fr-FR" sz="3200" dirty="0" smtClean="0"/>
              <a:t>est le taxi londonien noir.</a:t>
            </a:r>
          </a:p>
          <a:p>
            <a:r>
              <a:rPr lang="fr-FR" sz="3200" dirty="0" smtClean="0"/>
              <a:t>N’oublions pas que l’on circule à gauche!</a:t>
            </a:r>
            <a:endParaRPr lang="fr-FR" sz="3200" dirty="0"/>
          </a:p>
        </p:txBody>
      </p:sp>
      <p:pic>
        <p:nvPicPr>
          <p:cNvPr id="5" name="Espace réservé du contenu 4" descr="imagesC9ES3A6Z.jpg"/>
          <p:cNvPicPr>
            <a:picLocks noGrp="1" noChangeAspect="1"/>
          </p:cNvPicPr>
          <p:nvPr>
            <p:ph sz="half" idx="2"/>
          </p:nvPr>
        </p:nvPicPr>
        <p:blipFill>
          <a:blip r:embed="rId2"/>
          <a:stretch>
            <a:fillRect/>
          </a:stretch>
        </p:blipFill>
        <p:spPr>
          <a:xfrm>
            <a:off x="5715008" y="2857496"/>
            <a:ext cx="3214710" cy="2518876"/>
          </a:xfrm>
        </p:spPr>
      </p:pic>
      <p:pic>
        <p:nvPicPr>
          <p:cNvPr id="6" name="Image 5" descr="d1d7841e666c713a7006e80c845cb2d5.jpg"/>
          <p:cNvPicPr>
            <a:picLocks noChangeAspect="1"/>
          </p:cNvPicPr>
          <p:nvPr/>
        </p:nvPicPr>
        <p:blipFill>
          <a:blip r:embed="rId3"/>
          <a:stretch>
            <a:fillRect/>
          </a:stretch>
        </p:blipFill>
        <p:spPr>
          <a:xfrm>
            <a:off x="3357554" y="3714752"/>
            <a:ext cx="2057819" cy="2988000"/>
          </a:xfrm>
          <a:prstGeom prst="rect">
            <a:avLst/>
          </a:prstGeom>
        </p:spPr>
      </p:pic>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4743456" cy="1162050"/>
          </a:xfrm>
        </p:spPr>
        <p:txBody>
          <a:bodyPr/>
          <a:lstStyle/>
          <a:p>
            <a:r>
              <a:rPr lang="fr-FR" sz="4000" dirty="0" smtClean="0"/>
              <a:t>Le méridien de Greenwich</a:t>
            </a:r>
            <a:endParaRPr lang="fr-FR" sz="4000" dirty="0"/>
          </a:p>
        </p:txBody>
      </p:sp>
      <p:sp>
        <p:nvSpPr>
          <p:cNvPr id="6" name="Espace réservé du texte 5"/>
          <p:cNvSpPr>
            <a:spLocks noGrp="1"/>
          </p:cNvSpPr>
          <p:nvPr>
            <p:ph type="body" idx="2"/>
          </p:nvPr>
        </p:nvSpPr>
        <p:spPr>
          <a:xfrm>
            <a:off x="214282" y="1676400"/>
            <a:ext cx="3214718" cy="4967310"/>
          </a:xfrm>
        </p:spPr>
        <p:txBody>
          <a:bodyPr>
            <a:noAutofit/>
          </a:bodyPr>
          <a:lstStyle/>
          <a:p>
            <a:r>
              <a:rPr lang="fr-FR" sz="3200" dirty="0" smtClean="0"/>
              <a:t>Le méridien de Greenwich passe par Londres. C’est le méridien d’origine qui est à 0 ° de longitude à partir duquel sont calculés les autres méridiens.</a:t>
            </a:r>
            <a:endParaRPr lang="fr-FR" sz="3200" dirty="0"/>
          </a:p>
        </p:txBody>
      </p:sp>
      <p:pic>
        <p:nvPicPr>
          <p:cNvPr id="7" name="Espace réservé du contenu 6" descr="198417_8ZD6YZ5OW1STQ278SBMVKA8MN6CCXF_p1010080_H215150_L.jpg"/>
          <p:cNvPicPr>
            <a:picLocks noGrp="1" noChangeAspect="1"/>
          </p:cNvPicPr>
          <p:nvPr>
            <p:ph sz="half" idx="1"/>
          </p:nvPr>
        </p:nvPicPr>
        <p:blipFill>
          <a:blip r:embed="rId2"/>
          <a:stretch>
            <a:fillRect/>
          </a:stretch>
        </p:blipFill>
        <p:spPr>
          <a:xfrm>
            <a:off x="3643306" y="2428868"/>
            <a:ext cx="3159000" cy="4212000"/>
          </a:xfrm>
        </p:spPr>
      </p:pic>
      <p:pic>
        <p:nvPicPr>
          <p:cNvPr id="8" name="Image 7" descr="img_sta_mer1.gif"/>
          <p:cNvPicPr>
            <a:picLocks noChangeAspect="1"/>
          </p:cNvPicPr>
          <p:nvPr/>
        </p:nvPicPr>
        <p:blipFill>
          <a:blip r:embed="rId3"/>
          <a:stretch>
            <a:fillRect/>
          </a:stretch>
        </p:blipFill>
        <p:spPr>
          <a:xfrm>
            <a:off x="6000760" y="785794"/>
            <a:ext cx="2743125" cy="2772000"/>
          </a:xfrm>
          <a:prstGeom prst="rect">
            <a:avLst/>
          </a:prstGeom>
        </p:spPr>
      </p:pic>
    </p:spTree>
  </p:cSld>
  <p:clrMapOvr>
    <a:masterClrMapping/>
  </p:clrMapOvr>
  <p:transition spd="slow">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solidFill>
                  <a:schemeClr val="accent3">
                    <a:lumMod val="60000"/>
                    <a:lumOff val="40000"/>
                  </a:schemeClr>
                </a:solidFill>
              </a:rPr>
              <a:t>HISTOIRE</a:t>
            </a:r>
            <a:endParaRPr lang="fr-FR" dirty="0">
              <a:solidFill>
                <a:schemeClr val="accent3">
                  <a:lumMod val="60000"/>
                  <a:lumOff val="40000"/>
                </a:schemeClr>
              </a:solidFill>
            </a:endParaRPr>
          </a:p>
        </p:txBody>
      </p:sp>
      <p:sp>
        <p:nvSpPr>
          <p:cNvPr id="5" name="Espace réservé du texte 4"/>
          <p:cNvSpPr>
            <a:spLocks noGrp="1"/>
          </p:cNvSpPr>
          <p:nvPr>
            <p:ph type="body" idx="1"/>
          </p:nvPr>
        </p:nvSpPr>
        <p:spPr/>
        <p:txBody>
          <a:bodyPr>
            <a:normAutofit/>
          </a:bodyPr>
          <a:lstStyle/>
          <a:p>
            <a:r>
              <a:rPr lang="fr-FR" sz="3200" dirty="0" smtClean="0">
                <a:solidFill>
                  <a:schemeClr val="accent3">
                    <a:lumMod val="60000"/>
                    <a:lumOff val="40000"/>
                  </a:schemeClr>
                </a:solidFill>
              </a:rPr>
              <a:t>Le développement de la ville de Londres </a:t>
            </a:r>
            <a:endParaRPr lang="fr-FR" sz="3200" dirty="0">
              <a:solidFill>
                <a:schemeClr val="accent3">
                  <a:lumMod val="60000"/>
                  <a:lumOff val="40000"/>
                </a:schemeClr>
              </a:solidFill>
            </a:endParaRPr>
          </a:p>
        </p:txBody>
      </p:sp>
    </p:spTree>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Afficher l'image d'origine"/>
          <p:cNvPicPr>
            <a:picLocks noChangeAspect="1" noChangeArrowheads="1"/>
          </p:cNvPicPr>
          <p:nvPr/>
        </p:nvPicPr>
        <p:blipFill>
          <a:blip r:embed="rId2"/>
          <a:srcRect/>
          <a:stretch>
            <a:fillRect/>
          </a:stretch>
        </p:blipFill>
        <p:spPr bwMode="auto">
          <a:xfrm>
            <a:off x="1214414" y="3071810"/>
            <a:ext cx="6525682" cy="3600000"/>
          </a:xfrm>
          <a:prstGeom prst="rect">
            <a:avLst/>
          </a:prstGeom>
          <a:noFill/>
        </p:spPr>
      </p:pic>
      <p:sp>
        <p:nvSpPr>
          <p:cNvPr id="2" name="ZoneTexte 1"/>
          <p:cNvSpPr txBox="1"/>
          <p:nvPr/>
        </p:nvSpPr>
        <p:spPr>
          <a:xfrm>
            <a:off x="714348" y="142852"/>
            <a:ext cx="7858180" cy="3108543"/>
          </a:xfrm>
          <a:prstGeom prst="rect">
            <a:avLst/>
          </a:prstGeom>
          <a:noFill/>
        </p:spPr>
        <p:txBody>
          <a:bodyPr wrap="square" rtlCol="0">
            <a:spAutoFit/>
          </a:bodyPr>
          <a:lstStyle/>
          <a:p>
            <a:r>
              <a:rPr lang="fr-FR" sz="2800" dirty="0" smtClean="0">
                <a:solidFill>
                  <a:schemeClr val="tx1">
                    <a:lumMod val="65000"/>
                    <a:lumOff val="35000"/>
                  </a:schemeClr>
                </a:solidFill>
                <a:latin typeface="+mj-lt"/>
              </a:rPr>
              <a:t>DANS L’ANTIQUITE, la naissance de la Cité</a:t>
            </a:r>
          </a:p>
          <a:p>
            <a:r>
              <a:rPr lang="fr-FR" sz="2800" dirty="0" smtClean="0"/>
              <a:t>Londres  a été construit par les Romains il y a 2 000 ans. Les plus anciennes traces remontent à l’an 43. Londres s’appelait alors </a:t>
            </a:r>
            <a:r>
              <a:rPr lang="fr-FR" sz="2800" dirty="0" err="1" smtClean="0"/>
              <a:t>Londinium</a:t>
            </a:r>
            <a:r>
              <a:rPr lang="fr-FR" sz="2800" dirty="0" smtClean="0"/>
              <a:t>. Un mur d’enceinte entourait la ville. Situé au bout de l’estuaire de la Tamise, Londres est vite devenu un important centre d’échanges et de commerce.</a:t>
            </a:r>
            <a:endParaRPr lang="fr-FR" sz="2800" dirty="0"/>
          </a:p>
        </p:txBody>
      </p:sp>
    </p:spTree>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sz="3600" dirty="0" smtClean="0"/>
              <a:t>Avec le départ des Romains au </a:t>
            </a:r>
            <a:r>
              <a:rPr lang="fr-FR" sz="3600" dirty="0" err="1" smtClean="0"/>
              <a:t>Vè</a:t>
            </a:r>
            <a:r>
              <a:rPr lang="fr-FR" sz="3600" dirty="0" smtClean="0"/>
              <a:t> siècle, la ville est pratiquement abandonnée.</a:t>
            </a:r>
          </a:p>
          <a:p>
            <a:r>
              <a:rPr lang="fr-FR" sz="3600" dirty="0" smtClean="0"/>
              <a:t>Durant le moyen âge plusieurs rois anglais s’installent à Londres et la ville prospère malgré les attaques vikings. Elle devient la capitale du royaume au </a:t>
            </a:r>
            <a:r>
              <a:rPr lang="fr-FR" sz="3600" dirty="0" err="1" smtClean="0"/>
              <a:t>XIIè</a:t>
            </a:r>
            <a:r>
              <a:rPr lang="fr-FR" sz="3600" dirty="0" smtClean="0"/>
              <a:t> siècle.</a:t>
            </a:r>
          </a:p>
        </p:txBody>
      </p:sp>
    </p:spTree>
  </p:cSld>
  <p:clrMapOvr>
    <a:masterClrMapping/>
  </p:clrMapOvr>
  <p:transition spd="slow">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sz="3200" dirty="0" smtClean="0"/>
              <a:t>Au Moyen Age</a:t>
            </a:r>
            <a:endParaRPr lang="fr-FR" sz="3200" dirty="0"/>
          </a:p>
        </p:txBody>
      </p:sp>
      <p:sp>
        <p:nvSpPr>
          <p:cNvPr id="9" name="Espace réservé du texte 8"/>
          <p:cNvSpPr>
            <a:spLocks noGrp="1"/>
          </p:cNvSpPr>
          <p:nvPr>
            <p:ph type="body" idx="2"/>
          </p:nvPr>
        </p:nvSpPr>
        <p:spPr/>
        <p:txBody>
          <a:bodyPr>
            <a:normAutofit fontScale="92500" lnSpcReduction="20000"/>
          </a:bodyPr>
          <a:lstStyle/>
          <a:p>
            <a:r>
              <a:rPr lang="fr-FR" sz="2800" dirty="0" smtClean="0"/>
              <a:t>Au 11è siècle, le roi fit construire son palais à proximité du monastère de  </a:t>
            </a:r>
            <a:r>
              <a:rPr lang="fr-FR" sz="2800" i="1" dirty="0" smtClean="0">
                <a:solidFill>
                  <a:schemeClr val="accent3">
                    <a:lumMod val="75000"/>
                  </a:schemeClr>
                </a:solidFill>
              </a:rPr>
              <a:t>Westminster</a:t>
            </a:r>
            <a:r>
              <a:rPr lang="fr-FR" sz="2800" dirty="0" smtClean="0"/>
              <a:t>. (</a:t>
            </a:r>
            <a:r>
              <a:rPr lang="fr-FR" sz="2800" i="1" dirty="0" smtClean="0">
                <a:solidFill>
                  <a:schemeClr val="accent3">
                    <a:lumMod val="75000"/>
                  </a:schemeClr>
                </a:solidFill>
              </a:rPr>
              <a:t>Abbaye de l’ouest</a:t>
            </a:r>
            <a:r>
              <a:rPr lang="fr-FR" sz="2800" dirty="0" smtClean="0"/>
              <a:t>, à l’ouest de la Cité).</a:t>
            </a:r>
          </a:p>
          <a:p>
            <a:r>
              <a:rPr lang="fr-FR" sz="2800" dirty="0" smtClean="0"/>
              <a:t>Depuis, Westminster est le siège de la royauté et du gouvernement britannique.</a:t>
            </a:r>
          </a:p>
          <a:p>
            <a:endParaRPr lang="fr-FR" dirty="0"/>
          </a:p>
        </p:txBody>
      </p:sp>
      <p:sp>
        <p:nvSpPr>
          <p:cNvPr id="5" name="Espace réservé du contenu 4"/>
          <p:cNvSpPr>
            <a:spLocks noGrp="1"/>
          </p:cNvSpPr>
          <p:nvPr>
            <p:ph sz="half" idx="1"/>
          </p:nvPr>
        </p:nvSpPr>
        <p:spPr/>
        <p:txBody>
          <a:bodyPr/>
          <a:lstStyle/>
          <a:p>
            <a:pPr>
              <a:buNone/>
            </a:pPr>
            <a:endParaRPr lang="fr-FR" dirty="0"/>
          </a:p>
        </p:txBody>
      </p:sp>
      <p:pic>
        <p:nvPicPr>
          <p:cNvPr id="1026" name="Picture 2" descr="C:\Users\Hélène\Documents\lubin exposé\1024px-Map_of_London,_1300_svg.png"/>
          <p:cNvPicPr>
            <a:picLocks noGrp="1" noChangeAspect="1" noChangeArrowheads="1"/>
          </p:cNvPicPr>
          <p:nvPr>
            <p:ph sz="half" idx="4294967295"/>
          </p:nvPr>
        </p:nvPicPr>
        <p:blipFill>
          <a:blip r:embed="rId2"/>
          <a:srcRect/>
          <a:stretch>
            <a:fillRect/>
          </a:stretch>
        </p:blipFill>
        <p:spPr bwMode="auto">
          <a:xfrm>
            <a:off x="3428992" y="1643050"/>
            <a:ext cx="5589550" cy="43560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peste et un grand incendie</a:t>
            </a:r>
            <a:endParaRPr lang="fr-FR" dirty="0"/>
          </a:p>
        </p:txBody>
      </p:sp>
      <p:sp>
        <p:nvSpPr>
          <p:cNvPr id="3" name="Espace réservé du texte 2"/>
          <p:cNvSpPr>
            <a:spLocks noGrp="1"/>
          </p:cNvSpPr>
          <p:nvPr>
            <p:ph type="body" idx="2"/>
          </p:nvPr>
        </p:nvSpPr>
        <p:spPr/>
        <p:txBody>
          <a:bodyPr>
            <a:normAutofit fontScale="92500"/>
          </a:bodyPr>
          <a:lstStyle/>
          <a:p>
            <a:r>
              <a:rPr lang="fr-FR" sz="2800" dirty="0" smtClean="0"/>
              <a:t>En 1665, Londres est touché par une épidémie de peste noire qui décime une grande partie de la population.</a:t>
            </a:r>
          </a:p>
          <a:p>
            <a:r>
              <a:rPr lang="fr-FR" sz="2800" dirty="0" smtClean="0"/>
              <a:t>En 1666, un énorme incendie détruit une grande partie de la ville. </a:t>
            </a:r>
          </a:p>
          <a:p>
            <a:endParaRPr lang="fr-FR" dirty="0"/>
          </a:p>
        </p:txBody>
      </p:sp>
      <p:pic>
        <p:nvPicPr>
          <p:cNvPr id="5" name="Espace réservé du contenu 4" descr="Great_plague_of_london-1665.jpg"/>
          <p:cNvPicPr>
            <a:picLocks noGrp="1" noChangeAspect="1"/>
          </p:cNvPicPr>
          <p:nvPr>
            <p:ph sz="half" idx="1"/>
          </p:nvPr>
        </p:nvPicPr>
        <p:blipFill>
          <a:blip r:embed="rId2"/>
          <a:stretch>
            <a:fillRect/>
          </a:stretch>
        </p:blipFill>
        <p:spPr>
          <a:xfrm>
            <a:off x="5500694" y="214290"/>
            <a:ext cx="2586014" cy="3600000"/>
          </a:xfrm>
          <a:prstGeom prst="rect">
            <a:avLst/>
          </a:prstGeom>
        </p:spPr>
      </p:pic>
      <p:pic>
        <p:nvPicPr>
          <p:cNvPr id="6" name="Espace réservé du contenu 4" descr="Great_Fire_London.jpg"/>
          <p:cNvPicPr>
            <a:picLocks noChangeAspect="1"/>
          </p:cNvPicPr>
          <p:nvPr/>
        </p:nvPicPr>
        <p:blipFill>
          <a:blip r:embed="rId3"/>
          <a:stretch>
            <a:fillRect/>
          </a:stretch>
        </p:blipFill>
        <p:spPr>
          <a:xfrm>
            <a:off x="4714876" y="3857628"/>
            <a:ext cx="3953649" cy="2844000"/>
          </a:xfrm>
          <a:prstGeom prst="rect">
            <a:avLst/>
          </a:prstGeom>
        </p:spPr>
      </p:pic>
    </p:spTree>
  </p:cSld>
  <p:clrMapOvr>
    <a:masterClrMapping/>
  </p:clrMapOvr>
  <p:transition spd="slow">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dirty="0" smtClean="0"/>
              <a:t>Aux temps modernes, des échanges commerciaux internationaux </a:t>
            </a:r>
            <a:endParaRPr lang="fr-FR" sz="4000" dirty="0"/>
          </a:p>
        </p:txBody>
      </p:sp>
      <p:sp>
        <p:nvSpPr>
          <p:cNvPr id="3" name="Espace réservé du contenu 2"/>
          <p:cNvSpPr>
            <a:spLocks noGrp="1"/>
          </p:cNvSpPr>
          <p:nvPr>
            <p:ph idx="1"/>
          </p:nvPr>
        </p:nvSpPr>
        <p:spPr/>
        <p:txBody>
          <a:bodyPr>
            <a:normAutofit/>
          </a:bodyPr>
          <a:lstStyle/>
          <a:p>
            <a:r>
              <a:rPr lang="fr-FR" sz="3200" dirty="0" smtClean="0"/>
              <a:t>Au 16è siècle, le port de la Cité devient un port maritime important. Des échanges commerciaux par voie maritime se font avec le Nouveau Monde (l’Amérique découverte en 1492) avec l’Orient et les pays Baltes.</a:t>
            </a:r>
          </a:p>
          <a:p>
            <a:r>
              <a:rPr lang="fr-FR" sz="3200" dirty="0" smtClean="0"/>
              <a:t>Pendant 2 siècles et demi, le port de Londres reste le port le plus important au monde.</a:t>
            </a:r>
          </a:p>
        </p:txBody>
      </p:sp>
    </p:spTree>
  </p:cSld>
  <p:clrMapOvr>
    <a:masterClrMapping/>
  </p:clrMapOvr>
  <p:transition spd="slow">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ville d’Europe la plus riche</a:t>
            </a:r>
            <a:endParaRPr lang="fr-FR" dirty="0"/>
          </a:p>
        </p:txBody>
      </p:sp>
      <p:sp>
        <p:nvSpPr>
          <p:cNvPr id="3" name="Espace réservé du contenu 2"/>
          <p:cNvSpPr>
            <a:spLocks noGrp="1"/>
          </p:cNvSpPr>
          <p:nvPr>
            <p:ph sz="half" idx="1"/>
          </p:nvPr>
        </p:nvSpPr>
        <p:spPr/>
        <p:txBody>
          <a:bodyPr>
            <a:normAutofit fontScale="92500" lnSpcReduction="10000"/>
          </a:bodyPr>
          <a:lstStyle/>
          <a:p>
            <a:r>
              <a:rPr lang="fr-FR" dirty="0" smtClean="0"/>
              <a:t>Au 18è siècle, la Cité attire de nombreux bateaux et riches commerçants. Cela contribue au développement de la ville et à la puissance économique britannique.</a:t>
            </a:r>
          </a:p>
          <a:p>
            <a:r>
              <a:rPr lang="fr-FR" dirty="0" smtClean="0"/>
              <a:t>Au 19è siècle, Londres tire profit de l’empire colonial britannique.</a:t>
            </a:r>
          </a:p>
          <a:p>
            <a:r>
              <a:rPr lang="fr-FR" dirty="0" smtClean="0"/>
              <a:t>Londres est alors la capitale d’Europe la plus riche.</a:t>
            </a:r>
            <a:endParaRPr lang="fr-FR" dirty="0"/>
          </a:p>
        </p:txBody>
      </p:sp>
      <p:pic>
        <p:nvPicPr>
          <p:cNvPr id="5" name="Espace réservé du contenu 4" descr="187bis.jpg"/>
          <p:cNvPicPr>
            <a:picLocks noGrp="1" noChangeAspect="1"/>
          </p:cNvPicPr>
          <p:nvPr>
            <p:ph sz="half" idx="2"/>
          </p:nvPr>
        </p:nvPicPr>
        <p:blipFill>
          <a:blip r:embed="rId2"/>
          <a:stretch>
            <a:fillRect/>
          </a:stretch>
        </p:blipFill>
        <p:spPr>
          <a:xfrm>
            <a:off x="4429124" y="2714620"/>
            <a:ext cx="4473600" cy="2880000"/>
          </a:xfrm>
        </p:spPr>
      </p:pic>
    </p:spTree>
  </p:cSld>
  <p:clrMapOvr>
    <a:masterClrMapping/>
  </p:clrMapOvr>
  <p:transition spd="slow">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Londres pendant la </a:t>
            </a:r>
            <a:r>
              <a:rPr lang="fr-FR" dirty="0" err="1" smtClean="0"/>
              <a:t>IIè</a:t>
            </a:r>
            <a:r>
              <a:rPr lang="fr-FR" dirty="0" smtClean="0"/>
              <a:t> GM : </a:t>
            </a:r>
            <a:br>
              <a:rPr lang="fr-FR" dirty="0" smtClean="0"/>
            </a:br>
            <a:r>
              <a:rPr lang="fr-FR" dirty="0" smtClean="0"/>
              <a:t>le Blitz</a:t>
            </a:r>
            <a:endParaRPr lang="fr-FR" dirty="0"/>
          </a:p>
        </p:txBody>
      </p:sp>
      <p:sp>
        <p:nvSpPr>
          <p:cNvPr id="3" name="Espace réservé du contenu 2"/>
          <p:cNvSpPr>
            <a:spLocks noGrp="1"/>
          </p:cNvSpPr>
          <p:nvPr>
            <p:ph sz="half" idx="1"/>
          </p:nvPr>
        </p:nvSpPr>
        <p:spPr/>
        <p:txBody>
          <a:bodyPr/>
          <a:lstStyle/>
          <a:p>
            <a:r>
              <a:rPr lang="fr-FR" dirty="0" smtClean="0"/>
              <a:t>On appelle ainsi une vague de bombardements allemands qui dure de septembre 1940 à mai 1941. Environ 30 000 personnes sont décédées. De nombreux bâtiments détruits.</a:t>
            </a:r>
            <a:endParaRPr lang="fr-FR" dirty="0"/>
          </a:p>
        </p:txBody>
      </p:sp>
      <p:pic>
        <p:nvPicPr>
          <p:cNvPr id="5" name="Espace réservé du contenu 4" descr="the_blitz.jpg"/>
          <p:cNvPicPr>
            <a:picLocks noGrp="1" noChangeAspect="1"/>
          </p:cNvPicPr>
          <p:nvPr>
            <p:ph sz="half" idx="2"/>
          </p:nvPr>
        </p:nvPicPr>
        <p:blipFill>
          <a:blip r:embed="rId2"/>
          <a:stretch>
            <a:fillRect/>
          </a:stretch>
        </p:blipFill>
        <p:spPr>
          <a:xfrm>
            <a:off x="4572000" y="1285860"/>
            <a:ext cx="4038600" cy="2271713"/>
          </a:xfrm>
        </p:spPr>
      </p:pic>
      <p:pic>
        <p:nvPicPr>
          <p:cNvPr id="6" name="Image 5" descr="London during The Blitz (3).jpeg"/>
          <p:cNvPicPr>
            <a:picLocks noChangeAspect="1"/>
          </p:cNvPicPr>
          <p:nvPr/>
        </p:nvPicPr>
        <p:blipFill>
          <a:blip r:embed="rId3"/>
          <a:stretch>
            <a:fillRect/>
          </a:stretch>
        </p:blipFill>
        <p:spPr>
          <a:xfrm>
            <a:off x="5000628" y="3929066"/>
            <a:ext cx="3012413" cy="2376000"/>
          </a:xfrm>
          <a:prstGeom prst="rect">
            <a:avLst/>
          </a:prstGeom>
        </p:spPr>
      </p:pic>
    </p:spTree>
  </p:cSld>
  <p:clrMapOvr>
    <a:masterClrMapping/>
  </p:clrMapOvr>
  <p:transition spd="slow">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chemeClr val="accent3">
                    <a:lumMod val="60000"/>
                    <a:lumOff val="40000"/>
                  </a:schemeClr>
                </a:solidFill>
              </a:rPr>
              <a:t>SOMMAIRE</a:t>
            </a:r>
            <a:endParaRPr lang="fr-FR" dirty="0">
              <a:solidFill>
                <a:schemeClr val="accent3">
                  <a:lumMod val="60000"/>
                  <a:lumOff val="40000"/>
                </a:schemeClr>
              </a:solidFill>
            </a:endParaRPr>
          </a:p>
        </p:txBody>
      </p:sp>
      <p:sp>
        <p:nvSpPr>
          <p:cNvPr id="3" name="Espace réservé du contenu 2"/>
          <p:cNvSpPr>
            <a:spLocks noGrp="1"/>
          </p:cNvSpPr>
          <p:nvPr>
            <p:ph idx="1"/>
          </p:nvPr>
        </p:nvSpPr>
        <p:spPr/>
        <p:txBody>
          <a:bodyPr/>
          <a:lstStyle/>
          <a:p>
            <a:r>
              <a:rPr lang="fr-FR" dirty="0" smtClean="0">
                <a:solidFill>
                  <a:schemeClr val="accent3">
                    <a:lumMod val="50000"/>
                  </a:schemeClr>
                </a:solidFill>
              </a:rPr>
              <a:t>Géographie de Londres</a:t>
            </a:r>
          </a:p>
          <a:p>
            <a:r>
              <a:rPr lang="fr-FR" dirty="0" smtClean="0">
                <a:solidFill>
                  <a:schemeClr val="accent3">
                    <a:lumMod val="50000"/>
                  </a:schemeClr>
                </a:solidFill>
              </a:rPr>
              <a:t>Histoire de la ville et son développement </a:t>
            </a:r>
          </a:p>
          <a:p>
            <a:r>
              <a:rPr lang="fr-FR" dirty="0" smtClean="0">
                <a:solidFill>
                  <a:schemeClr val="accent3">
                    <a:lumMod val="50000"/>
                  </a:schemeClr>
                </a:solidFill>
              </a:rPr>
              <a:t>Les Londoniens</a:t>
            </a:r>
          </a:p>
          <a:p>
            <a:r>
              <a:rPr lang="fr-FR" dirty="0" smtClean="0">
                <a:solidFill>
                  <a:schemeClr val="accent3">
                    <a:lumMod val="50000"/>
                  </a:schemeClr>
                </a:solidFill>
              </a:rPr>
              <a:t>La culture à Londres</a:t>
            </a:r>
          </a:p>
          <a:p>
            <a:r>
              <a:rPr lang="fr-FR" dirty="0" smtClean="0">
                <a:solidFill>
                  <a:schemeClr val="accent3">
                    <a:lumMod val="50000"/>
                  </a:schemeClr>
                </a:solidFill>
              </a:rPr>
              <a:t>Une visite guidée des sites incontournables</a:t>
            </a:r>
          </a:p>
          <a:p>
            <a:r>
              <a:rPr lang="fr-FR" dirty="0" smtClean="0">
                <a:solidFill>
                  <a:schemeClr val="accent3">
                    <a:lumMod val="50000"/>
                  </a:schemeClr>
                </a:solidFill>
              </a:rPr>
              <a:t>Une capitale verte</a:t>
            </a:r>
          </a:p>
          <a:p>
            <a:endParaRPr lang="fr-FR" dirty="0" smtClean="0"/>
          </a:p>
          <a:p>
            <a:endParaRPr lang="fr-FR" dirty="0"/>
          </a:p>
        </p:txBody>
      </p:sp>
    </p:spTree>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Actuellement, la City capitale financière</a:t>
            </a:r>
            <a:endParaRPr lang="fr-FR" dirty="0"/>
          </a:p>
        </p:txBody>
      </p:sp>
      <p:sp>
        <p:nvSpPr>
          <p:cNvPr id="3" name="Espace réservé du contenu 2"/>
          <p:cNvSpPr>
            <a:spLocks noGrp="1"/>
          </p:cNvSpPr>
          <p:nvPr>
            <p:ph sz="half" idx="1"/>
          </p:nvPr>
        </p:nvSpPr>
        <p:spPr/>
        <p:txBody>
          <a:bodyPr>
            <a:normAutofit fontScale="77500" lnSpcReduction="20000"/>
          </a:bodyPr>
          <a:lstStyle/>
          <a:p>
            <a:r>
              <a:rPr lang="fr-FR" dirty="0" smtClean="0"/>
              <a:t>Londres est toujours une puissance économique. 1/3 des grandes entreprises y ont élu domicile. La City attire des professionnels hautement qualifiés du monde entier. Les principales activités sont liées à la finance, aux banques, aux assurances, au droit. Londres abrite plus de 480 banques soit plus que n’importe quelle autre ville au monde.</a:t>
            </a:r>
          </a:p>
          <a:p>
            <a:r>
              <a:rPr lang="fr-FR" dirty="0" smtClean="0"/>
              <a:t>L’anglais comme langue internationale des affaires et des pratiques commerciales facilite son dynamisme économique.</a:t>
            </a:r>
            <a:endParaRPr lang="fr-FR" dirty="0"/>
          </a:p>
        </p:txBody>
      </p:sp>
      <p:pic>
        <p:nvPicPr>
          <p:cNvPr id="5" name="Espace réservé du contenu 4" descr="2666703.jpg"/>
          <p:cNvPicPr>
            <a:picLocks noGrp="1" noChangeAspect="1"/>
          </p:cNvPicPr>
          <p:nvPr>
            <p:ph sz="half" idx="2"/>
          </p:nvPr>
        </p:nvPicPr>
        <p:blipFill>
          <a:blip r:embed="rId2"/>
          <a:stretch>
            <a:fillRect/>
          </a:stretch>
        </p:blipFill>
        <p:spPr>
          <a:xfrm>
            <a:off x="4427443" y="2285992"/>
            <a:ext cx="4716557" cy="2340000"/>
          </a:xfrm>
        </p:spPr>
      </p:pic>
    </p:spTree>
  </p:cSld>
  <p:clrMapOvr>
    <a:masterClrMapping/>
  </p:clrMapOvr>
  <p:transition spd="slow">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3">
                    <a:lumMod val="60000"/>
                    <a:lumOff val="40000"/>
                  </a:schemeClr>
                </a:solidFill>
              </a:rPr>
              <a:t>LA   POPULATION</a:t>
            </a:r>
            <a:endParaRPr lang="fr-FR" dirty="0">
              <a:solidFill>
                <a:schemeClr val="accent3">
                  <a:lumMod val="60000"/>
                  <a:lumOff val="40000"/>
                </a:schemeClr>
              </a:solidFill>
            </a:endParaRPr>
          </a:p>
        </p:txBody>
      </p:sp>
      <p:sp>
        <p:nvSpPr>
          <p:cNvPr id="3" name="Espace réservé du texte 2"/>
          <p:cNvSpPr>
            <a:spLocks noGrp="1"/>
          </p:cNvSpPr>
          <p:nvPr>
            <p:ph type="body" idx="1"/>
          </p:nvPr>
        </p:nvSpPr>
        <p:spPr/>
        <p:txBody>
          <a:bodyPr>
            <a:normAutofit/>
          </a:bodyPr>
          <a:lstStyle/>
          <a:p>
            <a:r>
              <a:rPr lang="fr-FR" sz="2800" dirty="0" smtClean="0">
                <a:solidFill>
                  <a:schemeClr val="accent3">
                    <a:lumMod val="60000"/>
                    <a:lumOff val="40000"/>
                  </a:schemeClr>
                </a:solidFill>
              </a:rPr>
              <a:t>3 zones d’habitation, des Londoniens de diverses origines, l’exceptionnel développement de la population du 16è au 20è siècle</a:t>
            </a:r>
            <a:endParaRPr lang="fr-FR" sz="2800" dirty="0">
              <a:solidFill>
                <a:schemeClr val="accent3">
                  <a:lumMod val="60000"/>
                  <a:lumOff val="40000"/>
                </a:schemeClr>
              </a:solidFill>
            </a:endParaRPr>
          </a:p>
        </p:txBody>
      </p:sp>
    </p:spTree>
  </p:cSld>
  <p:clrMapOvr>
    <a:masterClrMapping/>
  </p:clrMapOvr>
  <p:transition spd="slow">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1"/>
          <p:cNvSpPr>
            <a:spLocks noGrp="1"/>
          </p:cNvSpPr>
          <p:nvPr>
            <p:ph type="title"/>
          </p:nvPr>
        </p:nvSpPr>
        <p:spPr>
          <a:xfrm>
            <a:off x="457200" y="704088"/>
            <a:ext cx="8229600" cy="510334"/>
          </a:xfrm>
        </p:spPr>
        <p:txBody>
          <a:bodyPr>
            <a:noAutofit/>
          </a:bodyPr>
          <a:lstStyle/>
          <a:p>
            <a:r>
              <a:rPr lang="fr-FR" sz="4000" dirty="0" smtClean="0"/>
              <a:t>3 zones d’habitation : </a:t>
            </a:r>
            <a:endParaRPr lang="fr-FR" sz="4000" dirty="0"/>
          </a:p>
        </p:txBody>
      </p:sp>
      <p:sp>
        <p:nvSpPr>
          <p:cNvPr id="14" name="Espace réservé du texte 13"/>
          <p:cNvSpPr>
            <a:spLocks noGrp="1"/>
          </p:cNvSpPr>
          <p:nvPr>
            <p:ph type="body" idx="1"/>
          </p:nvPr>
        </p:nvSpPr>
        <p:spPr>
          <a:xfrm>
            <a:off x="5429256" y="428604"/>
            <a:ext cx="4040188" cy="571504"/>
          </a:xfrm>
        </p:spPr>
        <p:txBody>
          <a:bodyPr/>
          <a:lstStyle/>
          <a:p>
            <a:endParaRPr lang="fr-FR" dirty="0"/>
          </a:p>
        </p:txBody>
      </p:sp>
      <p:sp>
        <p:nvSpPr>
          <p:cNvPr id="15" name="Espace réservé du texte 14"/>
          <p:cNvSpPr>
            <a:spLocks noGrp="1"/>
          </p:cNvSpPr>
          <p:nvPr>
            <p:ph type="body" sz="half" idx="3"/>
          </p:nvPr>
        </p:nvSpPr>
        <p:spPr/>
        <p:txBody>
          <a:bodyPr/>
          <a:lstStyle/>
          <a:p>
            <a:endParaRPr lang="fr-FR"/>
          </a:p>
        </p:txBody>
      </p:sp>
      <p:sp>
        <p:nvSpPr>
          <p:cNvPr id="8" name="Espace réservé du contenu 7"/>
          <p:cNvSpPr>
            <a:spLocks noGrp="1"/>
          </p:cNvSpPr>
          <p:nvPr>
            <p:ph sz="quarter" idx="2"/>
          </p:nvPr>
        </p:nvSpPr>
        <p:spPr>
          <a:xfrm>
            <a:off x="457200" y="1214422"/>
            <a:ext cx="4040188" cy="5145898"/>
          </a:xfrm>
        </p:spPr>
        <p:txBody>
          <a:bodyPr>
            <a:normAutofit fontScale="92500" lnSpcReduction="10000"/>
          </a:bodyPr>
          <a:lstStyle/>
          <a:p>
            <a:pPr>
              <a:buNone/>
            </a:pPr>
            <a:r>
              <a:rPr lang="fr-FR" b="1" dirty="0" smtClean="0">
                <a:solidFill>
                  <a:srgbClr val="C00000"/>
                </a:solidFill>
              </a:rPr>
              <a:t>LE GRAND LONDRES</a:t>
            </a:r>
          </a:p>
          <a:p>
            <a:pPr>
              <a:buNone/>
            </a:pPr>
            <a:r>
              <a:rPr lang="fr-FR" dirty="0" smtClean="0"/>
              <a:t>Londres a 8 600 000 habitants en 2015 : les Londoniens.</a:t>
            </a:r>
          </a:p>
          <a:p>
            <a:pPr>
              <a:buNone/>
            </a:pPr>
            <a:r>
              <a:rPr lang="fr-FR" b="1" dirty="0" smtClean="0">
                <a:solidFill>
                  <a:schemeClr val="tx2">
                    <a:lumMod val="75000"/>
                  </a:schemeClr>
                </a:solidFill>
              </a:rPr>
              <a:t>L’AIRE URBAINE </a:t>
            </a:r>
            <a:r>
              <a:rPr lang="fr-FR" dirty="0" smtClean="0"/>
              <a:t>(10 millions d’habitants)C’est l’agglomération qui comprend et qui entoure la ville de  Londres. (Londres avec la banlieue).</a:t>
            </a:r>
          </a:p>
          <a:p>
            <a:pPr>
              <a:buNone/>
            </a:pPr>
            <a:r>
              <a:rPr lang="fr-FR" b="1" dirty="0" smtClean="0">
                <a:solidFill>
                  <a:schemeClr val="tx2">
                    <a:lumMod val="75000"/>
                  </a:schemeClr>
                </a:solidFill>
              </a:rPr>
              <a:t>L’AIRE METROPOLITAINE </a:t>
            </a:r>
            <a:r>
              <a:rPr lang="fr-FR" dirty="0" smtClean="0"/>
              <a:t>(15 millions)</a:t>
            </a:r>
          </a:p>
          <a:p>
            <a:pPr>
              <a:buNone/>
            </a:pPr>
            <a:r>
              <a:rPr lang="fr-FR" dirty="0" smtClean="0"/>
              <a:t>C’est l’ensemble de la zone urbaine qui est desservie par un réseau de transports en commun permettant aux gens d’aller travailler à Londres. (C’est Londres + la banlieue + une bande d’habitation autour)</a:t>
            </a:r>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a:p>
        </p:txBody>
      </p:sp>
      <p:sp>
        <p:nvSpPr>
          <p:cNvPr id="16" name="Espace réservé du contenu 15"/>
          <p:cNvSpPr>
            <a:spLocks noGrp="1"/>
          </p:cNvSpPr>
          <p:nvPr>
            <p:ph sz="quarter" idx="4"/>
          </p:nvPr>
        </p:nvSpPr>
        <p:spPr/>
        <p:txBody>
          <a:bodyPr/>
          <a:lstStyle/>
          <a:p>
            <a:endParaRPr lang="fr-FR"/>
          </a:p>
        </p:txBody>
      </p:sp>
      <p:pic>
        <p:nvPicPr>
          <p:cNvPr id="11" name="Image 10" descr="Greater_London_in_England_(zoom)_svg.png"/>
          <p:cNvPicPr>
            <a:picLocks noChangeAspect="1"/>
          </p:cNvPicPr>
          <p:nvPr/>
        </p:nvPicPr>
        <p:blipFill>
          <a:blip r:embed="rId3"/>
          <a:stretch>
            <a:fillRect/>
          </a:stretch>
        </p:blipFill>
        <p:spPr>
          <a:xfrm>
            <a:off x="4714876" y="1857364"/>
            <a:ext cx="3822207" cy="4644000"/>
          </a:xfrm>
          <a:prstGeom prst="rect">
            <a:avLst/>
          </a:prstGeom>
        </p:spPr>
      </p:pic>
    </p:spTree>
  </p:cSld>
  <p:clrMapOvr>
    <a:masterClrMapping/>
  </p:clrMapOvr>
  <p:transition spd="slow">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a:p>
        </p:txBody>
      </p:sp>
      <p:sp>
        <p:nvSpPr>
          <p:cNvPr id="6" name="Espace réservé du contenu 5"/>
          <p:cNvSpPr>
            <a:spLocks noGrp="1"/>
          </p:cNvSpPr>
          <p:nvPr>
            <p:ph idx="1"/>
          </p:nvPr>
        </p:nvSpPr>
        <p:spPr/>
        <p:txBody>
          <a:bodyPr/>
          <a:lstStyle/>
          <a:p>
            <a:r>
              <a:rPr lang="fr-FR" dirty="0" smtClean="0"/>
              <a:t>En Europe, seuls Moscou, Istanbul et Paris ont un nombre d’habitants comparable.</a:t>
            </a:r>
          </a:p>
          <a:p>
            <a:r>
              <a:rPr lang="fr-FR" dirty="0" smtClean="0"/>
              <a:t>Le Royaume-Uni compte 64 millions d’habitants. On peut dire qu’1 Britannique sur 4 habite dans l’aire métropolitaine de Londres.</a:t>
            </a:r>
          </a:p>
          <a:p>
            <a:r>
              <a:rPr lang="fr-FR" dirty="0" smtClean="0"/>
              <a:t>A Londres, le nombre d’habitants au km²  ( densité de population) est de 5354.</a:t>
            </a:r>
            <a:endParaRPr lang="fr-FR" dirty="0"/>
          </a:p>
        </p:txBody>
      </p:sp>
    </p:spTree>
  </p:cSld>
  <p:clrMapOvr>
    <a:masterClrMapping/>
  </p:clrMapOvr>
  <p:transition spd="slow">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fr-FR" dirty="0" smtClean="0"/>
              <a:t>Des Londoniens d’origines diverses</a:t>
            </a:r>
            <a:endParaRPr lang="fr-FR" dirty="0"/>
          </a:p>
        </p:txBody>
      </p:sp>
      <p:sp>
        <p:nvSpPr>
          <p:cNvPr id="8" name="Espace réservé du contenu 7"/>
          <p:cNvSpPr>
            <a:spLocks noGrp="1"/>
          </p:cNvSpPr>
          <p:nvPr>
            <p:ph sz="half" idx="1"/>
          </p:nvPr>
        </p:nvSpPr>
        <p:spPr/>
        <p:txBody>
          <a:bodyPr>
            <a:normAutofit fontScale="92500" lnSpcReduction="10000"/>
          </a:bodyPr>
          <a:lstStyle/>
          <a:p>
            <a:r>
              <a:rPr lang="fr-FR" dirty="0" smtClean="0"/>
              <a:t>Beaucoup de Londoniens viennent d’Inde, du Pakistan ou du Bengladesh. Ces pays étaient sous le contrôle du Royaume-Uni, ils faisaient partie de l’Empire colonial. Ces londoniens représentent 12% de la population londonienne.</a:t>
            </a:r>
          </a:p>
          <a:p>
            <a:r>
              <a:rPr lang="fr-FR" dirty="0" smtClean="0"/>
              <a:t>Londres et notamment la City attirent des travailleurs du monde entier.</a:t>
            </a:r>
            <a:endParaRPr lang="fr-FR" dirty="0"/>
          </a:p>
        </p:txBody>
      </p:sp>
      <p:pic>
        <p:nvPicPr>
          <p:cNvPr id="15" name="Espace réservé du contenu 14" descr="Inde-Pakistan-60-ans-d-affrontements.jpg"/>
          <p:cNvPicPr>
            <a:picLocks noGrp="1" noChangeAspect="1"/>
          </p:cNvPicPr>
          <p:nvPr>
            <p:ph sz="half" idx="2"/>
          </p:nvPr>
        </p:nvPicPr>
        <p:blipFill>
          <a:blip r:embed="rId2"/>
          <a:stretch>
            <a:fillRect/>
          </a:stretch>
        </p:blipFill>
        <p:spPr>
          <a:xfrm>
            <a:off x="4786314" y="1785926"/>
            <a:ext cx="4180094" cy="3528000"/>
          </a:xfrm>
        </p:spPr>
      </p:pic>
    </p:spTree>
  </p:cSld>
  <p:clrMapOvr>
    <a:masterClrMapping/>
  </p:clrMapOvr>
  <p:transition spd="slow">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développement démographique du 16è au 20è s</a:t>
            </a:r>
            <a:endParaRPr lang="fr-FR" dirty="0"/>
          </a:p>
        </p:txBody>
      </p:sp>
      <p:sp>
        <p:nvSpPr>
          <p:cNvPr id="3" name="Espace réservé du contenu 2"/>
          <p:cNvSpPr>
            <a:spLocks noGrp="1"/>
          </p:cNvSpPr>
          <p:nvPr>
            <p:ph sz="half" idx="1"/>
          </p:nvPr>
        </p:nvSpPr>
        <p:spPr/>
        <p:txBody>
          <a:bodyPr>
            <a:normAutofit fontScale="85000" lnSpcReduction="20000"/>
          </a:bodyPr>
          <a:lstStyle/>
          <a:p>
            <a:r>
              <a:rPr lang="fr-FR" dirty="0" smtClean="0"/>
              <a:t>En 1500, Londres comptait     50 000 habitants.</a:t>
            </a:r>
          </a:p>
          <a:p>
            <a:r>
              <a:rPr lang="fr-FR" dirty="0" smtClean="0"/>
              <a:t>Peu avant 1700, Londres était la ville la plus peuplée d’Europe avec 500 000 habitants.</a:t>
            </a:r>
          </a:p>
          <a:p>
            <a:r>
              <a:rPr lang="fr-FR" dirty="0" smtClean="0"/>
              <a:t>Au </a:t>
            </a:r>
            <a:r>
              <a:rPr lang="fr-FR" dirty="0" err="1" smtClean="0"/>
              <a:t>XIXè</a:t>
            </a:r>
            <a:r>
              <a:rPr lang="fr-FR" dirty="0" smtClean="0"/>
              <a:t> siècle, avec l’industrialisation, la population a rapidement augmenté. Les emplois dans les usines ont attiré les travailleurs. En 1831, 1 655 000 personnes vivaient à Londres. </a:t>
            </a:r>
            <a:r>
              <a:rPr lang="fr-FR" sz="2800" b="1" dirty="0" smtClean="0">
                <a:solidFill>
                  <a:schemeClr val="accent3">
                    <a:lumMod val="50000"/>
                  </a:schemeClr>
                </a:solidFill>
              </a:rPr>
              <a:t>Elle restera la ville la plus peuplée au monde jusqu’en 1925. </a:t>
            </a:r>
            <a:r>
              <a:rPr lang="fr-FR" dirty="0" smtClean="0"/>
              <a:t>Elle sera alors dépassée par New York.</a:t>
            </a:r>
            <a:endParaRPr lang="fr-FR" dirty="0"/>
          </a:p>
        </p:txBody>
      </p:sp>
      <p:pic>
        <p:nvPicPr>
          <p:cNvPr id="5" name="Espace réservé du contenu 4" descr="800px-Gustave_Doré_-_Ludgate_Hill.png"/>
          <p:cNvPicPr>
            <a:picLocks noGrp="1" noChangeAspect="1"/>
          </p:cNvPicPr>
          <p:nvPr>
            <p:ph sz="half" idx="2"/>
          </p:nvPr>
        </p:nvPicPr>
        <p:blipFill>
          <a:blip r:embed="rId2"/>
          <a:stretch>
            <a:fillRect/>
          </a:stretch>
        </p:blipFill>
        <p:spPr>
          <a:xfrm>
            <a:off x="4927014" y="1920875"/>
            <a:ext cx="3480972" cy="4433888"/>
          </a:xfrm>
          <a:prstGeom prst="rect">
            <a:avLst/>
          </a:prstGeom>
        </p:spPr>
      </p:pic>
    </p:spTree>
  </p:cSld>
  <p:clrMapOvr>
    <a:masterClrMapping/>
  </p:clrMapOvr>
  <p:transition spd="slow">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3">
                    <a:lumMod val="60000"/>
                    <a:lumOff val="40000"/>
                  </a:schemeClr>
                </a:solidFill>
              </a:rPr>
              <a:t>LA CULTURE</a:t>
            </a:r>
            <a:endParaRPr lang="fr-FR" dirty="0">
              <a:solidFill>
                <a:schemeClr val="accent3">
                  <a:lumMod val="60000"/>
                  <a:lumOff val="40000"/>
                </a:schemeClr>
              </a:solidFill>
            </a:endParaRPr>
          </a:p>
        </p:txBody>
      </p:sp>
      <p:sp>
        <p:nvSpPr>
          <p:cNvPr id="3" name="Espace réservé du texte 2"/>
          <p:cNvSpPr>
            <a:spLocks noGrp="1"/>
          </p:cNvSpPr>
          <p:nvPr>
            <p:ph type="body" idx="1"/>
          </p:nvPr>
        </p:nvSpPr>
        <p:spPr/>
        <p:txBody>
          <a:bodyPr>
            <a:normAutofit/>
          </a:bodyPr>
          <a:lstStyle/>
          <a:p>
            <a:r>
              <a:rPr lang="fr-FR" sz="2800" dirty="0" smtClean="0">
                <a:solidFill>
                  <a:schemeClr val="accent3">
                    <a:lumMod val="60000"/>
                    <a:lumOff val="40000"/>
                  </a:schemeClr>
                </a:solidFill>
              </a:rPr>
              <a:t>L’art, la littérature, le théâtre et le cinéma, la musique, le sport</a:t>
            </a:r>
            <a:endParaRPr lang="fr-FR" sz="2800" dirty="0">
              <a:solidFill>
                <a:schemeClr val="accent3">
                  <a:lumMod val="60000"/>
                  <a:lumOff val="40000"/>
                </a:schemeClr>
              </a:solidFill>
            </a:endParaRPr>
          </a:p>
        </p:txBody>
      </p:sp>
    </p:spTree>
  </p:cSld>
  <p:clrMapOvr>
    <a:masterClrMapping/>
  </p:clrMapOvr>
  <p:transition spd="slow">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 art à Londres</a:t>
            </a:r>
            <a:endParaRPr lang="fr-FR" dirty="0"/>
          </a:p>
        </p:txBody>
      </p:sp>
      <p:sp>
        <p:nvSpPr>
          <p:cNvPr id="3" name="Espace réservé du contenu 2"/>
          <p:cNvSpPr>
            <a:spLocks noGrp="1"/>
          </p:cNvSpPr>
          <p:nvPr>
            <p:ph sz="half" idx="1"/>
          </p:nvPr>
        </p:nvSpPr>
        <p:spPr>
          <a:xfrm>
            <a:off x="457200" y="1920084"/>
            <a:ext cx="4038600" cy="4723625"/>
          </a:xfrm>
        </p:spPr>
        <p:txBody>
          <a:bodyPr>
            <a:normAutofit fontScale="77500" lnSpcReduction="20000"/>
          </a:bodyPr>
          <a:lstStyle/>
          <a:p>
            <a:r>
              <a:rPr lang="fr-FR" dirty="0" smtClean="0"/>
              <a:t>Londres abrite de nombreux musées et galeries d’art. </a:t>
            </a:r>
          </a:p>
          <a:p>
            <a:r>
              <a:rPr lang="fr-FR" dirty="0" smtClean="0"/>
              <a:t>Les musées de Londres comptent parmi les plus riches et intéressants au monde. Il y a </a:t>
            </a:r>
            <a:r>
              <a:rPr lang="fr-FR" b="1" dirty="0" smtClean="0">
                <a:solidFill>
                  <a:schemeClr val="tx2">
                    <a:lumMod val="75000"/>
                  </a:schemeClr>
                </a:solidFill>
              </a:rPr>
              <a:t>240 musées</a:t>
            </a:r>
            <a:r>
              <a:rPr lang="fr-FR" dirty="0" smtClean="0"/>
              <a:t> (173 musées à Paris) et la plupart sont </a:t>
            </a:r>
            <a:r>
              <a:rPr lang="fr-FR" b="1" dirty="0" smtClean="0">
                <a:solidFill>
                  <a:schemeClr val="tx2">
                    <a:lumMod val="75000"/>
                  </a:schemeClr>
                </a:solidFill>
              </a:rPr>
              <a:t>gratuits</a:t>
            </a:r>
            <a:r>
              <a:rPr lang="fr-FR" dirty="0" smtClean="0"/>
              <a:t>. Parmi les plus populaires : Tate Modern (musée d’art moderne et contemporain) et le British </a:t>
            </a:r>
            <a:r>
              <a:rPr lang="fr-FR" dirty="0" err="1" smtClean="0"/>
              <a:t>Museum</a:t>
            </a:r>
            <a:r>
              <a:rPr lang="fr-FR" dirty="0" smtClean="0"/>
              <a:t> (musée d’antiquité et d’archéologie).</a:t>
            </a:r>
          </a:p>
          <a:p>
            <a:r>
              <a:rPr lang="fr-FR" dirty="0" smtClean="0"/>
              <a:t>L’université des arts de Londres est la plus grande université en Europe spécialisée dans l’art, le design, la mode et les arts du spectacle.</a:t>
            </a:r>
          </a:p>
          <a:p>
            <a:endParaRPr lang="fr-FR" dirty="0" smtClean="0"/>
          </a:p>
          <a:p>
            <a:endParaRPr lang="fr-FR" dirty="0"/>
          </a:p>
        </p:txBody>
      </p:sp>
      <p:sp>
        <p:nvSpPr>
          <p:cNvPr id="4" name="Espace réservé du contenu 3"/>
          <p:cNvSpPr>
            <a:spLocks noGrp="1"/>
          </p:cNvSpPr>
          <p:nvPr>
            <p:ph sz="half" idx="2"/>
          </p:nvPr>
        </p:nvSpPr>
        <p:spPr>
          <a:xfrm>
            <a:off x="4643438" y="1928802"/>
            <a:ext cx="4038600" cy="4286280"/>
          </a:xfrm>
        </p:spPr>
        <p:txBody>
          <a:bodyPr>
            <a:normAutofit fontScale="77500" lnSpcReduction="20000"/>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pic>
        <p:nvPicPr>
          <p:cNvPr id="5" name="Image 4" descr="street-art-london-tour.jpg"/>
          <p:cNvPicPr>
            <a:picLocks noChangeAspect="1"/>
          </p:cNvPicPr>
          <p:nvPr/>
        </p:nvPicPr>
        <p:blipFill>
          <a:blip r:embed="rId2"/>
          <a:stretch>
            <a:fillRect/>
          </a:stretch>
        </p:blipFill>
        <p:spPr>
          <a:xfrm>
            <a:off x="4857752" y="2000240"/>
            <a:ext cx="3873817" cy="2412000"/>
          </a:xfrm>
          <a:prstGeom prst="rect">
            <a:avLst/>
          </a:prstGeom>
        </p:spPr>
      </p:pic>
      <p:sp>
        <p:nvSpPr>
          <p:cNvPr id="6" name="ZoneTexte 5"/>
          <p:cNvSpPr txBox="1"/>
          <p:nvPr/>
        </p:nvSpPr>
        <p:spPr>
          <a:xfrm>
            <a:off x="5715008" y="4929198"/>
            <a:ext cx="307183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t>Exemple de </a:t>
            </a:r>
            <a:r>
              <a:rPr lang="fr-FR" dirty="0" err="1" smtClean="0"/>
              <a:t>street</a:t>
            </a:r>
            <a:r>
              <a:rPr lang="fr-FR" dirty="0" smtClean="0"/>
              <a:t>-art (art de rue), une peinture murale.</a:t>
            </a:r>
            <a:endParaRPr lang="fr-FR" dirty="0"/>
          </a:p>
        </p:txBody>
      </p:sp>
    </p:spTree>
  </p:cSld>
  <p:clrMapOvr>
    <a:masterClrMapping/>
  </p:clrMapOvr>
  <p:transition spd="slow">
    <p:wedg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Littérature, Théâtre et  Cinéma</a:t>
            </a:r>
            <a:endParaRPr lang="fr-FR" dirty="0"/>
          </a:p>
        </p:txBody>
      </p:sp>
      <p:sp>
        <p:nvSpPr>
          <p:cNvPr id="3" name="Espace réservé du contenu 2"/>
          <p:cNvSpPr>
            <a:spLocks noGrp="1"/>
          </p:cNvSpPr>
          <p:nvPr>
            <p:ph sz="half" idx="1"/>
          </p:nvPr>
        </p:nvSpPr>
        <p:spPr/>
        <p:txBody>
          <a:bodyPr>
            <a:noAutofit/>
          </a:bodyPr>
          <a:lstStyle/>
          <a:p>
            <a:r>
              <a:rPr lang="fr-FR" sz="2200" dirty="0" smtClean="0"/>
              <a:t>Londres a inspiré de nombreux auteurs : William Shakespeare (1554-1616) , Charles Dickens (1812-1870) entre autres.</a:t>
            </a:r>
          </a:p>
          <a:p>
            <a:r>
              <a:rPr lang="fr-FR" sz="2200" dirty="0" smtClean="0"/>
              <a:t>Londres joue un rôle important dans le cinéma et le théâtre. 4 grands studios de cinéma sont situés à Londres. De nombreux films ou pièces sont joués en avant-première  britannique ou mondiale.</a:t>
            </a:r>
            <a:endParaRPr lang="fr-FR" sz="2200" dirty="0"/>
          </a:p>
        </p:txBody>
      </p:sp>
      <p:sp>
        <p:nvSpPr>
          <p:cNvPr id="4" name="Espace réservé du contenu 3"/>
          <p:cNvSpPr>
            <a:spLocks noGrp="1"/>
          </p:cNvSpPr>
          <p:nvPr>
            <p:ph sz="half" idx="2"/>
          </p:nvPr>
        </p:nvSpPr>
        <p:spPr/>
        <p:txBody>
          <a:bodyPr>
            <a:normAutofit/>
          </a:bodyPr>
          <a:lstStyle/>
          <a:p>
            <a:r>
              <a:rPr lang="fr-FR" sz="2000" dirty="0" smtClean="0"/>
              <a:t>De nombreuses école des arts du spectacle forment des comédiens ou acteurs célèbres.</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p:txBody>
      </p:sp>
      <p:pic>
        <p:nvPicPr>
          <p:cNvPr id="5" name="Image 4" descr="globe.png"/>
          <p:cNvPicPr>
            <a:picLocks noChangeAspect="1"/>
          </p:cNvPicPr>
          <p:nvPr/>
        </p:nvPicPr>
        <p:blipFill>
          <a:blip r:embed="rId2"/>
          <a:stretch>
            <a:fillRect/>
          </a:stretch>
        </p:blipFill>
        <p:spPr>
          <a:xfrm>
            <a:off x="4643438" y="3071810"/>
            <a:ext cx="3780586" cy="2484000"/>
          </a:xfrm>
          <a:prstGeom prst="rect">
            <a:avLst/>
          </a:prstGeom>
        </p:spPr>
      </p:pic>
      <p:sp>
        <p:nvSpPr>
          <p:cNvPr id="6" name="ZoneTexte 5"/>
          <p:cNvSpPr txBox="1"/>
          <p:nvPr/>
        </p:nvSpPr>
        <p:spPr>
          <a:xfrm>
            <a:off x="4643438" y="5715016"/>
            <a:ext cx="414340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None/>
            </a:pPr>
            <a:r>
              <a:rPr lang="fr-FR" dirty="0" smtClean="0"/>
              <a:t>L e Globe, théâtre à ciel ouvert comme au temps de Shakespeare</a:t>
            </a:r>
            <a:endParaRPr lang="fr-FR" dirty="0"/>
          </a:p>
        </p:txBody>
      </p:sp>
    </p:spTree>
  </p:cSld>
  <p:clrMapOvr>
    <a:masterClrMapping/>
  </p:clrMapOvr>
  <p:transition spd="slow">
    <p:wedg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La musique</a:t>
            </a:r>
            <a:endParaRPr lang="fr-FR" dirty="0"/>
          </a:p>
        </p:txBody>
      </p:sp>
      <p:sp>
        <p:nvSpPr>
          <p:cNvPr id="6" name="Espace réservé du contenu 5"/>
          <p:cNvSpPr>
            <a:spLocks noGrp="1"/>
          </p:cNvSpPr>
          <p:nvPr>
            <p:ph sz="half" idx="1"/>
          </p:nvPr>
        </p:nvSpPr>
        <p:spPr/>
        <p:txBody>
          <a:bodyPr>
            <a:normAutofit lnSpcReduction="10000"/>
          </a:bodyPr>
          <a:lstStyle/>
          <a:p>
            <a:r>
              <a:rPr lang="fr-FR" dirty="0" smtClean="0"/>
              <a:t>Londres est l’une des capitale mondiale de la musique </a:t>
            </a:r>
            <a:r>
              <a:rPr lang="fr-FR" dirty="0" smtClean="0">
                <a:solidFill>
                  <a:srgbClr val="FF0000"/>
                </a:solidFill>
              </a:rPr>
              <a:t>classique</a:t>
            </a:r>
            <a:r>
              <a:rPr lang="fr-FR" dirty="0" smtClean="0"/>
              <a:t> et </a:t>
            </a:r>
            <a:r>
              <a:rPr lang="fr-FR" dirty="0" smtClean="0">
                <a:solidFill>
                  <a:srgbClr val="FF0000"/>
                </a:solidFill>
              </a:rPr>
              <a:t>pop/rock.</a:t>
            </a:r>
          </a:p>
          <a:p>
            <a:r>
              <a:rPr lang="fr-FR" dirty="0" smtClean="0"/>
              <a:t>En musique classique, 5 orchestres professionnels sont basés à Londres.</a:t>
            </a:r>
          </a:p>
          <a:p>
            <a:r>
              <a:rPr lang="fr-FR" dirty="0" smtClean="0"/>
              <a:t>Londres possède 2 principaux opéras et de nombreuses salles de concert pop/rock.</a:t>
            </a:r>
            <a:endParaRPr lang="fr-FR" dirty="0"/>
          </a:p>
        </p:txBody>
      </p:sp>
      <p:sp>
        <p:nvSpPr>
          <p:cNvPr id="7" name="Espace réservé du contenu 6"/>
          <p:cNvSpPr>
            <a:spLocks noGrp="1"/>
          </p:cNvSpPr>
          <p:nvPr>
            <p:ph sz="half" idx="2"/>
          </p:nvPr>
        </p:nvSpPr>
        <p:spPr/>
        <p:txBody>
          <a:bodyPr>
            <a:normAutofit lnSpcReduction="10000"/>
          </a:bodyPr>
          <a:lstStyle/>
          <a:p>
            <a:pPr>
              <a:buNone/>
            </a:pPr>
            <a:endParaRPr lang="fr-FR" sz="2000" dirty="0"/>
          </a:p>
        </p:txBody>
      </p:sp>
      <p:pic>
        <p:nvPicPr>
          <p:cNvPr id="9" name="Image 8" descr="6f16b4687fe555612c559e22cb3cc070.jpg"/>
          <p:cNvPicPr>
            <a:picLocks noChangeAspect="1"/>
          </p:cNvPicPr>
          <p:nvPr/>
        </p:nvPicPr>
        <p:blipFill>
          <a:blip r:embed="rId2"/>
          <a:stretch>
            <a:fillRect/>
          </a:stretch>
        </p:blipFill>
        <p:spPr>
          <a:xfrm>
            <a:off x="4786314" y="2285992"/>
            <a:ext cx="4064000" cy="2286000"/>
          </a:xfrm>
          <a:prstGeom prst="rect">
            <a:avLst/>
          </a:prstGeom>
        </p:spPr>
      </p:pic>
      <p:sp>
        <p:nvSpPr>
          <p:cNvPr id="8" name="ZoneTexte 7"/>
          <p:cNvSpPr txBox="1"/>
          <p:nvPr/>
        </p:nvSpPr>
        <p:spPr>
          <a:xfrm flipH="1">
            <a:off x="5857884" y="4714884"/>
            <a:ext cx="2958541"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None/>
            </a:pPr>
            <a:r>
              <a:rPr lang="fr-FR" dirty="0" smtClean="0"/>
              <a:t>Un concert à l’Albert Hall</a:t>
            </a:r>
            <a:endParaRPr lang="fr-FR" dirty="0"/>
          </a:p>
        </p:txBody>
      </p:sp>
    </p:spTree>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solidFill>
                  <a:schemeClr val="accent3">
                    <a:lumMod val="60000"/>
                    <a:lumOff val="40000"/>
                  </a:schemeClr>
                </a:solidFill>
              </a:rPr>
              <a:t>GEOGRAPHIE</a:t>
            </a:r>
            <a:endParaRPr lang="fr-FR" dirty="0">
              <a:solidFill>
                <a:schemeClr val="accent3">
                  <a:lumMod val="60000"/>
                  <a:lumOff val="40000"/>
                </a:schemeClr>
              </a:solidFill>
            </a:endParaRPr>
          </a:p>
        </p:txBody>
      </p:sp>
      <p:sp>
        <p:nvSpPr>
          <p:cNvPr id="5" name="Espace réservé du texte 4"/>
          <p:cNvSpPr>
            <a:spLocks noGrp="1"/>
          </p:cNvSpPr>
          <p:nvPr>
            <p:ph type="body" idx="1"/>
          </p:nvPr>
        </p:nvSpPr>
        <p:spPr/>
        <p:txBody>
          <a:bodyPr>
            <a:normAutofit/>
          </a:bodyPr>
          <a:lstStyle/>
          <a:p>
            <a:r>
              <a:rPr lang="fr-FR" sz="2800" dirty="0" smtClean="0">
                <a:solidFill>
                  <a:schemeClr val="accent3">
                    <a:lumMod val="60000"/>
                    <a:lumOff val="40000"/>
                  </a:schemeClr>
                </a:solidFill>
              </a:rPr>
              <a:t>Localisation, le climat, circuler à Londres, le méridien de Greenwich</a:t>
            </a:r>
            <a:endParaRPr lang="fr-FR" sz="2800" dirty="0">
              <a:solidFill>
                <a:schemeClr val="accent3">
                  <a:lumMod val="60000"/>
                  <a:lumOff val="40000"/>
                </a:schemeClr>
              </a:solidFill>
            </a:endParaRPr>
          </a:p>
        </p:txBody>
      </p:sp>
    </p:spTree>
  </p:cSld>
  <p:clrMapOvr>
    <a:masterClrMapping/>
  </p:clrMapOvr>
  <p:transition spd="slow">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Olympic_Park,_London,_16_April_2012.jpg"/>
          <p:cNvPicPr>
            <a:picLocks noChangeAspect="1"/>
          </p:cNvPicPr>
          <p:nvPr/>
        </p:nvPicPr>
        <p:blipFill>
          <a:blip r:embed="rId2"/>
          <a:stretch>
            <a:fillRect/>
          </a:stretch>
        </p:blipFill>
        <p:spPr>
          <a:xfrm>
            <a:off x="4357686" y="285728"/>
            <a:ext cx="4590000" cy="3060000"/>
          </a:xfrm>
          <a:prstGeom prst="rect">
            <a:avLst/>
          </a:prstGeom>
        </p:spPr>
      </p:pic>
      <p:sp>
        <p:nvSpPr>
          <p:cNvPr id="2" name="Titre 1"/>
          <p:cNvSpPr>
            <a:spLocks noGrp="1"/>
          </p:cNvSpPr>
          <p:nvPr>
            <p:ph type="title"/>
          </p:nvPr>
        </p:nvSpPr>
        <p:spPr/>
        <p:txBody>
          <a:bodyPr/>
          <a:lstStyle/>
          <a:p>
            <a:r>
              <a:rPr lang="fr-FR" dirty="0" smtClean="0"/>
              <a:t>Le sport</a:t>
            </a:r>
            <a:endParaRPr lang="fr-FR" dirty="0"/>
          </a:p>
        </p:txBody>
      </p:sp>
      <p:sp>
        <p:nvSpPr>
          <p:cNvPr id="3" name="Espace réservé du contenu 2"/>
          <p:cNvSpPr>
            <a:spLocks noGrp="1"/>
          </p:cNvSpPr>
          <p:nvPr>
            <p:ph sz="half" idx="1"/>
          </p:nvPr>
        </p:nvSpPr>
        <p:spPr/>
        <p:txBody>
          <a:bodyPr/>
          <a:lstStyle/>
          <a:p>
            <a:r>
              <a:rPr lang="fr-FR" dirty="0" smtClean="0"/>
              <a:t>Londres est la première ville à recevoir les jeux olympiques d’été à 3 reprises (en 1908,1948 et 2012). Le sport le plus populaire à Londres est le </a:t>
            </a:r>
            <a:r>
              <a:rPr lang="fr-FR" dirty="0" smtClean="0">
                <a:solidFill>
                  <a:srgbClr val="0070C0"/>
                </a:solidFill>
              </a:rPr>
              <a:t>football</a:t>
            </a:r>
            <a:r>
              <a:rPr lang="fr-FR" dirty="0" smtClean="0"/>
              <a:t>  suivi du </a:t>
            </a:r>
            <a:r>
              <a:rPr lang="fr-FR" dirty="0" smtClean="0">
                <a:solidFill>
                  <a:srgbClr val="00B050"/>
                </a:solidFill>
              </a:rPr>
              <a:t>rugby</a:t>
            </a:r>
            <a:r>
              <a:rPr lang="fr-FR" dirty="0" smtClean="0"/>
              <a:t> et du </a:t>
            </a:r>
            <a:r>
              <a:rPr lang="fr-FR" dirty="0" smtClean="0">
                <a:solidFill>
                  <a:srgbClr val="FF0000"/>
                </a:solidFill>
              </a:rPr>
              <a:t>cricket</a:t>
            </a:r>
            <a:r>
              <a:rPr lang="fr-FR" dirty="0" smtClean="0"/>
              <a:t>. </a:t>
            </a:r>
            <a:endParaRPr lang="fr-FR" dirty="0"/>
          </a:p>
        </p:txBody>
      </p:sp>
      <p:pic>
        <p:nvPicPr>
          <p:cNvPr id="5" name="Espace réservé du contenu 4" descr="chea.png"/>
          <p:cNvPicPr>
            <a:picLocks noGrp="1" noChangeAspect="1"/>
          </p:cNvPicPr>
          <p:nvPr>
            <p:ph sz="half" idx="2"/>
          </p:nvPr>
        </p:nvPicPr>
        <p:blipFill>
          <a:blip r:embed="rId3"/>
          <a:stretch>
            <a:fillRect/>
          </a:stretch>
        </p:blipFill>
        <p:spPr>
          <a:xfrm>
            <a:off x="4322386" y="3571876"/>
            <a:ext cx="4657242" cy="3060000"/>
          </a:xfrm>
        </p:spPr>
      </p:pic>
    </p:spTree>
  </p:cSld>
  <p:clrMapOvr>
    <a:masterClrMapping/>
  </p:clrMapOvr>
  <p:transition spd="slow">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530352" y="1316736"/>
            <a:ext cx="7772400" cy="3040958"/>
          </a:xfrm>
        </p:spPr>
        <p:txBody>
          <a:bodyPr/>
          <a:lstStyle/>
          <a:p>
            <a:pPr algn="ctr"/>
            <a:r>
              <a:rPr lang="fr-FR" dirty="0" smtClean="0">
                <a:solidFill>
                  <a:schemeClr val="accent3">
                    <a:lumMod val="60000"/>
                    <a:lumOff val="40000"/>
                  </a:schemeClr>
                </a:solidFill>
              </a:rPr>
              <a:t>UNE VISITE GUIDEE </a:t>
            </a:r>
            <a:br>
              <a:rPr lang="fr-FR" dirty="0" smtClean="0">
                <a:solidFill>
                  <a:schemeClr val="accent3">
                    <a:lumMod val="60000"/>
                    <a:lumOff val="40000"/>
                  </a:schemeClr>
                </a:solidFill>
              </a:rPr>
            </a:br>
            <a:r>
              <a:rPr lang="fr-FR" dirty="0" smtClean="0">
                <a:solidFill>
                  <a:schemeClr val="accent3">
                    <a:lumMod val="60000"/>
                    <a:lumOff val="40000"/>
                  </a:schemeClr>
                </a:solidFill>
              </a:rPr>
              <a:t>DU CENTRE DE LONDRES</a:t>
            </a:r>
            <a:endParaRPr lang="fr-FR" dirty="0">
              <a:solidFill>
                <a:schemeClr val="accent3">
                  <a:lumMod val="60000"/>
                  <a:lumOff val="40000"/>
                </a:schemeClr>
              </a:solidFill>
            </a:endParaRPr>
          </a:p>
        </p:txBody>
      </p:sp>
      <p:sp>
        <p:nvSpPr>
          <p:cNvPr id="6" name="Espace réservé du texte 5"/>
          <p:cNvSpPr>
            <a:spLocks noGrp="1"/>
          </p:cNvSpPr>
          <p:nvPr>
            <p:ph type="body" idx="1"/>
          </p:nvPr>
        </p:nvSpPr>
        <p:spPr/>
        <p:txBody>
          <a:bodyPr/>
          <a:lstStyle/>
          <a:p>
            <a:endParaRPr lang="fr-FR" dirty="0"/>
          </a:p>
        </p:txBody>
      </p:sp>
    </p:spTree>
  </p:cSld>
  <p:clrMapOvr>
    <a:masterClrMapping/>
  </p:clrMapOvr>
  <p:transition spd="slow">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LES 33 DISTRICTS</a:t>
            </a:r>
            <a:endParaRPr lang="fr-FR" dirty="0"/>
          </a:p>
        </p:txBody>
      </p:sp>
      <p:sp>
        <p:nvSpPr>
          <p:cNvPr id="8" name="Espace réservé du texte 7"/>
          <p:cNvSpPr>
            <a:spLocks noGrp="1"/>
          </p:cNvSpPr>
          <p:nvPr>
            <p:ph type="body" idx="1"/>
          </p:nvPr>
        </p:nvSpPr>
        <p:spPr/>
        <p:txBody>
          <a:bodyPr>
            <a:normAutofit/>
          </a:bodyPr>
          <a:lstStyle/>
          <a:p>
            <a:endParaRPr lang="fr-FR" sz="2400" dirty="0" smtClean="0"/>
          </a:p>
          <a:p>
            <a:endParaRPr lang="fr-FR" dirty="0" smtClean="0"/>
          </a:p>
        </p:txBody>
      </p:sp>
      <p:sp>
        <p:nvSpPr>
          <p:cNvPr id="7" name="Espace réservé du texte 6"/>
          <p:cNvSpPr>
            <a:spLocks noGrp="1"/>
          </p:cNvSpPr>
          <p:nvPr>
            <p:ph type="body" sz="half" idx="3"/>
          </p:nvPr>
        </p:nvSpPr>
        <p:spPr/>
        <p:txBody>
          <a:bodyPr/>
          <a:lstStyle/>
          <a:p>
            <a:endParaRPr lang="fr-FR"/>
          </a:p>
        </p:txBody>
      </p:sp>
      <p:pic>
        <p:nvPicPr>
          <p:cNvPr id="9" name="Espace réservé du contenu 8" descr="LondonNumbered districts.png"/>
          <p:cNvPicPr>
            <a:picLocks noGrp="1" noChangeAspect="1"/>
          </p:cNvPicPr>
          <p:nvPr>
            <p:ph sz="quarter" idx="2"/>
          </p:nvPr>
        </p:nvPicPr>
        <p:blipFill>
          <a:blip r:embed="rId2"/>
          <a:stretch>
            <a:fillRect/>
          </a:stretch>
        </p:blipFill>
        <p:spPr>
          <a:xfrm>
            <a:off x="357158" y="2214554"/>
            <a:ext cx="4566990" cy="3528000"/>
          </a:xfrm>
        </p:spPr>
      </p:pic>
      <p:sp>
        <p:nvSpPr>
          <p:cNvPr id="10" name="Espace réservé du contenu 9"/>
          <p:cNvSpPr>
            <a:spLocks noGrp="1"/>
          </p:cNvSpPr>
          <p:nvPr>
            <p:ph sz="quarter" idx="4"/>
          </p:nvPr>
        </p:nvSpPr>
        <p:spPr/>
        <p:txBody>
          <a:bodyPr>
            <a:normAutofit lnSpcReduction="10000"/>
          </a:bodyPr>
          <a:lstStyle/>
          <a:p>
            <a:r>
              <a:rPr lang="fr-FR" sz="2400" dirty="0" smtClean="0"/>
              <a:t>Londres est partagé en  33  districts. La plupart des districts a plusieurs quartiers.</a:t>
            </a:r>
          </a:p>
          <a:p>
            <a:r>
              <a:rPr lang="fr-FR" sz="2400" dirty="0" smtClean="0"/>
              <a:t>Chaque quartier a son identité propre</a:t>
            </a:r>
            <a:r>
              <a:rPr lang="fr-FR" sz="1800" dirty="0" smtClean="0"/>
              <a:t>. </a:t>
            </a:r>
          </a:p>
          <a:p>
            <a:r>
              <a:rPr lang="fr-FR" sz="2400" dirty="0" smtClean="0"/>
              <a:t>Partons pour une visite des districts 1 la City, 2 Westminster, 11 Camden, 3 Kensington et Chelsea et 7 </a:t>
            </a:r>
            <a:r>
              <a:rPr lang="fr-FR" sz="2400" dirty="0" err="1" smtClean="0"/>
              <a:t>Southwark</a:t>
            </a:r>
            <a:r>
              <a:rPr lang="fr-FR" sz="2400" dirty="0" smtClean="0"/>
              <a:t>.</a:t>
            </a:r>
          </a:p>
          <a:p>
            <a:endParaRPr lang="fr-FR" dirty="0"/>
          </a:p>
        </p:txBody>
      </p:sp>
    </p:spTree>
  </p:cSld>
  <p:clrMapOvr>
    <a:masterClrMapping/>
  </p:clrMapOvr>
  <p:transition spd="slow">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457200" y="285728"/>
            <a:ext cx="8229600" cy="2428892"/>
          </a:xfrm>
        </p:spPr>
        <p:txBody>
          <a:bodyPr>
            <a:normAutofit fontScale="90000"/>
          </a:bodyPr>
          <a:lstStyle/>
          <a:p>
            <a:pPr algn="ctr"/>
            <a:r>
              <a:rPr lang="fr-FR" sz="2700" dirty="0" smtClean="0"/>
              <a:t/>
            </a:r>
            <a:br>
              <a:rPr lang="fr-FR" sz="2700" dirty="0" smtClean="0"/>
            </a:br>
            <a:r>
              <a:rPr lang="fr-FR" sz="2700" dirty="0" smtClean="0"/>
              <a:t/>
            </a:r>
            <a:br>
              <a:rPr lang="fr-FR" sz="2700" dirty="0" smtClean="0"/>
            </a:br>
            <a:r>
              <a:rPr lang="fr-FR" sz="2700" dirty="0" smtClean="0"/>
              <a:t/>
            </a:r>
            <a:br>
              <a:rPr lang="fr-FR" sz="2700" dirty="0" smtClean="0"/>
            </a:br>
            <a:r>
              <a:rPr lang="fr-FR" sz="2700" dirty="0" smtClean="0"/>
              <a:t/>
            </a:r>
            <a:br>
              <a:rPr lang="fr-FR" sz="2700" dirty="0" smtClean="0"/>
            </a:br>
            <a:r>
              <a:rPr lang="fr-FR" sz="2700" dirty="0" smtClean="0"/>
              <a:t/>
            </a:r>
            <a:br>
              <a:rPr lang="fr-FR" sz="2700" dirty="0" smtClean="0"/>
            </a:br>
            <a:r>
              <a:rPr lang="fr-FR" sz="4400" dirty="0" smtClean="0"/>
              <a:t>LA CITY</a:t>
            </a:r>
            <a:r>
              <a:rPr lang="fr-FR" sz="2700" dirty="0" smtClean="0"/>
              <a:t/>
            </a:r>
            <a:br>
              <a:rPr lang="fr-FR" sz="2700" dirty="0" smtClean="0"/>
            </a:br>
            <a:r>
              <a:rPr lang="fr-FR" sz="2700" dirty="0" smtClean="0"/>
              <a:t>District n°1, la City de Londres est un district à part. Il a sa propre police, son propre maire, des particularités  qui remontent au moyen âge.</a:t>
            </a:r>
            <a:br>
              <a:rPr lang="fr-FR" sz="2700" dirty="0" smtClean="0"/>
            </a:br>
            <a:r>
              <a:rPr lang="fr-FR" sz="2700" dirty="0" smtClean="0"/>
              <a:t>Aujourd’hui, la city est le quartier des affaires au centre de la ville. 2 km² de puissance économique mondiale.</a:t>
            </a:r>
            <a:endParaRPr lang="fr-FR" dirty="0"/>
          </a:p>
        </p:txBody>
      </p:sp>
      <p:pic>
        <p:nvPicPr>
          <p:cNvPr id="5" name="Espace réservé du contenu 4" descr="64_1.jpg"/>
          <p:cNvPicPr>
            <a:picLocks noGrp="1" noChangeAspect="1"/>
          </p:cNvPicPr>
          <p:nvPr>
            <p:ph idx="1"/>
          </p:nvPr>
        </p:nvPicPr>
        <p:blipFill>
          <a:blip r:embed="rId2"/>
          <a:stretch>
            <a:fillRect/>
          </a:stretch>
        </p:blipFill>
        <p:spPr>
          <a:xfrm>
            <a:off x="642910" y="3143248"/>
            <a:ext cx="8025909" cy="2988000"/>
          </a:xfrm>
        </p:spPr>
      </p:pic>
    </p:spTree>
  </p:cSld>
  <p:clrMapOvr>
    <a:masterClrMapping/>
  </p:clrMapOvr>
  <p:transition spd="slow">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fr-FR" sz="2700" dirty="0" smtClean="0"/>
              <a:t>Mais on trouve aussi dans ce quartier </a:t>
            </a:r>
            <a:r>
              <a:rPr lang="fr-FR" sz="2700" dirty="0" err="1" smtClean="0"/>
              <a:t>Tower</a:t>
            </a:r>
            <a:r>
              <a:rPr lang="fr-FR" sz="2700" dirty="0" smtClean="0"/>
              <a:t> Bridge et la Tour de Londres, des bâtiments d’architecture plus ancienne.</a:t>
            </a:r>
            <a:br>
              <a:rPr lang="fr-FR" sz="2700" dirty="0" smtClean="0"/>
            </a:br>
            <a:endParaRPr lang="fr-FR" sz="2700" dirty="0"/>
          </a:p>
        </p:txBody>
      </p:sp>
      <p:pic>
        <p:nvPicPr>
          <p:cNvPr id="9" name="Espace réservé du contenu 8" descr="hqdefault.jpg"/>
          <p:cNvPicPr>
            <a:picLocks noGrp="1" noChangeAspect="1"/>
          </p:cNvPicPr>
          <p:nvPr>
            <p:ph sz="half" idx="1"/>
          </p:nvPr>
        </p:nvPicPr>
        <p:blipFill>
          <a:blip r:embed="rId2"/>
          <a:stretch>
            <a:fillRect/>
          </a:stretch>
        </p:blipFill>
        <p:spPr>
          <a:xfrm>
            <a:off x="5214942" y="4071942"/>
            <a:ext cx="3048000" cy="2286000"/>
          </a:xfrm>
        </p:spPr>
      </p:pic>
      <p:sp>
        <p:nvSpPr>
          <p:cNvPr id="12" name="Espace réservé du contenu 11"/>
          <p:cNvSpPr>
            <a:spLocks noGrp="1"/>
          </p:cNvSpPr>
          <p:nvPr>
            <p:ph sz="half" idx="2"/>
          </p:nvPr>
        </p:nvSpPr>
        <p:spPr/>
        <p:txBody>
          <a:bodyPr/>
          <a:lstStyle/>
          <a:p>
            <a:r>
              <a:rPr lang="fr-FR" dirty="0" err="1" smtClean="0"/>
              <a:t>Tower</a:t>
            </a:r>
            <a:r>
              <a:rPr lang="fr-FR" dirty="0" smtClean="0"/>
              <a:t> Bridge a été construit en 1894. Il s’ouvre comme des </a:t>
            </a:r>
            <a:r>
              <a:rPr lang="fr-FR" dirty="0" err="1" smtClean="0"/>
              <a:t>ponts-levis</a:t>
            </a:r>
            <a:r>
              <a:rPr lang="fr-FR" dirty="0" smtClean="0"/>
              <a:t> pour laisser passer les bateaux.</a:t>
            </a:r>
          </a:p>
          <a:p>
            <a:endParaRPr lang="fr-FR" dirty="0"/>
          </a:p>
        </p:txBody>
      </p:sp>
      <p:pic>
        <p:nvPicPr>
          <p:cNvPr id="13" name="Image 12" descr="130905113251-solar-boat-tower-bridge-london-horizontal-gallery.jpg"/>
          <p:cNvPicPr>
            <a:picLocks noChangeAspect="1"/>
          </p:cNvPicPr>
          <p:nvPr/>
        </p:nvPicPr>
        <p:blipFill>
          <a:blip r:embed="rId3"/>
          <a:stretch>
            <a:fillRect/>
          </a:stretch>
        </p:blipFill>
        <p:spPr>
          <a:xfrm>
            <a:off x="142844" y="1857364"/>
            <a:ext cx="4544000" cy="2556000"/>
          </a:xfrm>
          <a:prstGeom prst="rect">
            <a:avLst/>
          </a:prstGeom>
        </p:spPr>
      </p:pic>
      <p:pic>
        <p:nvPicPr>
          <p:cNvPr id="6" name="Image 5" descr="1024px-Tower_bridge_7_basculecloseup_london_arp.jpg"/>
          <p:cNvPicPr>
            <a:picLocks noChangeAspect="1"/>
          </p:cNvPicPr>
          <p:nvPr/>
        </p:nvPicPr>
        <p:blipFill>
          <a:blip r:embed="rId4" cstate="print"/>
          <a:stretch>
            <a:fillRect/>
          </a:stretch>
        </p:blipFill>
        <p:spPr>
          <a:xfrm>
            <a:off x="1643042" y="4643446"/>
            <a:ext cx="2695028" cy="2016000"/>
          </a:xfrm>
          <a:prstGeom prst="rect">
            <a:avLst/>
          </a:prstGeom>
        </p:spPr>
      </p:pic>
    </p:spTree>
  </p:cSld>
  <p:clrMapOvr>
    <a:masterClrMapping/>
  </p:clrMapOvr>
  <p:transition spd="slow">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La Tour de Londres</a:t>
            </a:r>
            <a:endParaRPr lang="fr-FR" sz="2800" dirty="0"/>
          </a:p>
        </p:txBody>
      </p:sp>
      <p:sp>
        <p:nvSpPr>
          <p:cNvPr id="3" name="Espace réservé du contenu 2"/>
          <p:cNvSpPr>
            <a:spLocks noGrp="1"/>
          </p:cNvSpPr>
          <p:nvPr>
            <p:ph sz="half" idx="1"/>
          </p:nvPr>
        </p:nvSpPr>
        <p:spPr/>
        <p:txBody>
          <a:bodyPr/>
          <a:lstStyle/>
          <a:p>
            <a:r>
              <a:rPr lang="fr-FR" dirty="0" smtClean="0"/>
              <a:t>Construit par Guillaume le Conquérant en 1066 ce lieu servit à tour de rôle de palais, de prison, de place d’exécution, d’arsenal, de Monnaie et de Trésor royal.  Aujourd’hui on peut y voir les bijoux de la reine.</a:t>
            </a:r>
            <a:endParaRPr lang="fr-FR" dirty="0"/>
          </a:p>
        </p:txBody>
      </p:sp>
      <p:pic>
        <p:nvPicPr>
          <p:cNvPr id="5" name="Espace réservé du contenu 4" descr="le-billet-d-entr-e-pour-la-tour-de-londres-comprend-la-visite-des-in-london-118109.jpg"/>
          <p:cNvPicPr>
            <a:picLocks noGrp="1" noChangeAspect="1"/>
          </p:cNvPicPr>
          <p:nvPr>
            <p:ph sz="half" idx="2"/>
          </p:nvPr>
        </p:nvPicPr>
        <p:blipFill>
          <a:blip r:embed="rId2"/>
          <a:stretch>
            <a:fillRect/>
          </a:stretch>
        </p:blipFill>
        <p:spPr>
          <a:xfrm>
            <a:off x="4648200" y="2791619"/>
            <a:ext cx="4038600" cy="2692400"/>
          </a:xfrm>
        </p:spPr>
      </p:pic>
    </p:spTree>
  </p:cSld>
  <p:clrMapOvr>
    <a:masterClrMapping/>
  </p:clrMapOvr>
  <p:transition spd="slow">
    <p:wedg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57166"/>
            <a:ext cx="8229600" cy="2357454"/>
          </a:xfrm>
        </p:spPr>
        <p:txBody>
          <a:bodyPr>
            <a:normAutofit/>
          </a:bodyPr>
          <a:lstStyle/>
          <a:p>
            <a:pPr algn="ctr"/>
            <a:r>
              <a:rPr lang="fr-FR" sz="3600" dirty="0" smtClean="0"/>
              <a:t>WESTMINSTER</a:t>
            </a:r>
            <a:r>
              <a:rPr lang="fr-FR" sz="2200" dirty="0" smtClean="0"/>
              <a:t/>
            </a:r>
            <a:br>
              <a:rPr lang="fr-FR" sz="2200" dirty="0" smtClean="0"/>
            </a:br>
            <a:r>
              <a:rPr lang="fr-FR" sz="2200" dirty="0" smtClean="0"/>
              <a:t>Dans ce district, on trouve le parlement britannique avec le célèbre </a:t>
            </a:r>
            <a:r>
              <a:rPr lang="fr-FR" sz="2200" dirty="0" err="1" smtClean="0"/>
              <a:t>Big</a:t>
            </a:r>
            <a:r>
              <a:rPr lang="fr-FR" sz="2200" dirty="0" smtClean="0"/>
              <a:t> Ben, la plupart des ministères, la résidence du premier ministre au 10 </a:t>
            </a:r>
            <a:r>
              <a:rPr lang="fr-FR" sz="2200" dirty="0" err="1" smtClean="0"/>
              <a:t>Downing</a:t>
            </a:r>
            <a:r>
              <a:rPr lang="fr-FR" sz="2200" dirty="0" smtClean="0"/>
              <a:t>  Street, l’Abbaye de Westminster,  Scotland Yard (police métropolitaine de Londres), et le grand palais de Buckingham où vit la Reine.</a:t>
            </a:r>
            <a:endParaRPr lang="fr-FR" dirty="0"/>
          </a:p>
        </p:txBody>
      </p:sp>
      <p:pic>
        <p:nvPicPr>
          <p:cNvPr id="5" name="Espace réservé du contenu 4" descr="westminster1.jpg"/>
          <p:cNvPicPr>
            <a:picLocks noGrp="1" noChangeAspect="1"/>
          </p:cNvPicPr>
          <p:nvPr>
            <p:ph sz="half" idx="1"/>
          </p:nvPr>
        </p:nvPicPr>
        <p:blipFill>
          <a:blip r:embed="rId2"/>
          <a:stretch>
            <a:fillRect/>
          </a:stretch>
        </p:blipFill>
        <p:spPr>
          <a:xfrm>
            <a:off x="500034" y="3143248"/>
            <a:ext cx="4038600" cy="3028950"/>
          </a:xfrm>
        </p:spPr>
      </p:pic>
      <p:pic>
        <p:nvPicPr>
          <p:cNvPr id="6" name="Espace réservé du contenu 5" descr="westminster-londres-victoria-memorial-buckingham-palais-reine-angleterre.jpg"/>
          <p:cNvPicPr>
            <a:picLocks noGrp="1" noChangeAspect="1"/>
          </p:cNvPicPr>
          <p:nvPr>
            <p:ph sz="half" idx="2"/>
          </p:nvPr>
        </p:nvPicPr>
        <p:blipFill>
          <a:blip r:embed="rId3"/>
          <a:stretch>
            <a:fillRect/>
          </a:stretch>
        </p:blipFill>
        <p:spPr>
          <a:xfrm>
            <a:off x="4714876" y="3429000"/>
            <a:ext cx="4038600" cy="2692400"/>
          </a:xfrm>
        </p:spPr>
      </p:pic>
    </p:spTree>
  </p:cSld>
  <p:clrMapOvr>
    <a:masterClrMapping/>
  </p:clrMapOvr>
  <p:transition spd="slow">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L’abbaye de Westminster, fondée en 960, est le lieu de couronnement des rois et reines britanniques depuis le sacre de Guillaume le conquérant en 1066.</a:t>
            </a:r>
            <a:endParaRPr lang="fr-FR" sz="2000" dirty="0"/>
          </a:p>
        </p:txBody>
      </p:sp>
      <p:sp>
        <p:nvSpPr>
          <p:cNvPr id="6" name="Espace réservé du texte 5"/>
          <p:cNvSpPr>
            <a:spLocks noGrp="1"/>
          </p:cNvSpPr>
          <p:nvPr>
            <p:ph type="body" idx="1"/>
          </p:nvPr>
        </p:nvSpPr>
        <p:spPr/>
        <p:txBody>
          <a:bodyPr/>
          <a:lstStyle/>
          <a:p>
            <a:r>
              <a:rPr lang="fr-FR" dirty="0" smtClean="0"/>
              <a:t>L’abbaye de Westminster</a:t>
            </a:r>
            <a:endParaRPr lang="fr-FR" dirty="0"/>
          </a:p>
        </p:txBody>
      </p:sp>
      <p:sp>
        <p:nvSpPr>
          <p:cNvPr id="7" name="Espace réservé du texte 6"/>
          <p:cNvSpPr>
            <a:spLocks noGrp="1"/>
          </p:cNvSpPr>
          <p:nvPr>
            <p:ph type="body" sz="half" idx="3"/>
          </p:nvPr>
        </p:nvSpPr>
        <p:spPr/>
        <p:txBody>
          <a:bodyPr>
            <a:normAutofit fontScale="92500" lnSpcReduction="10000"/>
          </a:bodyPr>
          <a:lstStyle/>
          <a:p>
            <a:r>
              <a:rPr lang="fr-FR" dirty="0" smtClean="0"/>
              <a:t>10 </a:t>
            </a:r>
            <a:r>
              <a:rPr lang="fr-FR" dirty="0" err="1" smtClean="0"/>
              <a:t>Downing</a:t>
            </a:r>
            <a:r>
              <a:rPr lang="fr-FR" dirty="0" smtClean="0"/>
              <a:t> </a:t>
            </a:r>
            <a:r>
              <a:rPr lang="fr-FR" dirty="0" err="1" smtClean="0"/>
              <a:t>street</a:t>
            </a:r>
            <a:r>
              <a:rPr lang="fr-FR" dirty="0" smtClean="0"/>
              <a:t>, résidence du Premier ministre</a:t>
            </a:r>
            <a:endParaRPr lang="fr-FR" dirty="0"/>
          </a:p>
        </p:txBody>
      </p:sp>
      <p:pic>
        <p:nvPicPr>
          <p:cNvPr id="5" name="Espace réservé du contenu 4" descr="Westminster-Abbey.jpg"/>
          <p:cNvPicPr>
            <a:picLocks noGrp="1" noChangeAspect="1"/>
          </p:cNvPicPr>
          <p:nvPr>
            <p:ph sz="quarter" idx="2"/>
          </p:nvPr>
        </p:nvPicPr>
        <p:blipFill>
          <a:blip r:embed="rId2"/>
          <a:stretch>
            <a:fillRect/>
          </a:stretch>
        </p:blipFill>
        <p:spPr>
          <a:xfrm>
            <a:off x="214282" y="2928934"/>
            <a:ext cx="4121542" cy="2916000"/>
          </a:xfrm>
        </p:spPr>
      </p:pic>
      <p:pic>
        <p:nvPicPr>
          <p:cNvPr id="9" name="Espace réservé du contenu 8" descr="4599655628_4a8d5fce91_z.jpg"/>
          <p:cNvPicPr>
            <a:picLocks noGrp="1" noChangeAspect="1"/>
          </p:cNvPicPr>
          <p:nvPr>
            <p:ph sz="quarter" idx="4"/>
          </p:nvPr>
        </p:nvPicPr>
        <p:blipFill>
          <a:blip r:embed="rId3"/>
          <a:stretch>
            <a:fillRect/>
          </a:stretch>
        </p:blipFill>
        <p:spPr>
          <a:xfrm>
            <a:off x="4645025" y="2922191"/>
            <a:ext cx="4041775" cy="3031331"/>
          </a:xfrm>
        </p:spPr>
      </p:pic>
    </p:spTree>
  </p:cSld>
  <p:clrMapOvr>
    <a:masterClrMapping/>
  </p:clrMapOvr>
  <p:transition spd="slow">
    <p:wedg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r>
              <a:rPr lang="fr-FR" sz="2400" dirty="0" smtClean="0"/>
              <a:t>Dans le même district, se trouve la célèbre place emblématique de Londres : Piccadilly </a:t>
            </a:r>
            <a:r>
              <a:rPr lang="fr-FR" sz="2400" dirty="0" err="1" smtClean="0"/>
              <a:t>circus</a:t>
            </a:r>
            <a:r>
              <a:rPr lang="fr-FR" sz="2400" dirty="0" smtClean="0"/>
              <a:t> avec ses grandes enseignes ainsi que Trafalgar square, place bien connue pour être un espace de rencontre et de liberté d’expression.</a:t>
            </a:r>
            <a:endParaRPr lang="fr-FR" sz="2400" dirty="0"/>
          </a:p>
        </p:txBody>
      </p:sp>
      <p:pic>
        <p:nvPicPr>
          <p:cNvPr id="7" name="Espace réservé du contenu 6" descr="Piccadilly Circus 1963.jpg"/>
          <p:cNvPicPr>
            <a:picLocks noGrp="1" noChangeAspect="1"/>
          </p:cNvPicPr>
          <p:nvPr>
            <p:ph sz="half" idx="1"/>
          </p:nvPr>
        </p:nvPicPr>
        <p:blipFill>
          <a:blip r:embed="rId2" cstate="print"/>
          <a:stretch>
            <a:fillRect/>
          </a:stretch>
        </p:blipFill>
        <p:spPr>
          <a:xfrm>
            <a:off x="457200" y="2667768"/>
            <a:ext cx="4038600" cy="2940101"/>
          </a:xfrm>
        </p:spPr>
      </p:pic>
      <p:pic>
        <p:nvPicPr>
          <p:cNvPr id="12" name="Espace réservé du contenu 11" descr="peace13.jpg"/>
          <p:cNvPicPr>
            <a:picLocks noGrp="1" noChangeAspect="1"/>
          </p:cNvPicPr>
          <p:nvPr>
            <p:ph sz="half" idx="2"/>
          </p:nvPr>
        </p:nvPicPr>
        <p:blipFill>
          <a:blip r:embed="rId3"/>
          <a:stretch>
            <a:fillRect/>
          </a:stretch>
        </p:blipFill>
        <p:spPr>
          <a:xfrm>
            <a:off x="4648200" y="2791619"/>
            <a:ext cx="4038600" cy="2692400"/>
          </a:xfrm>
        </p:spPr>
      </p:pic>
    </p:spTree>
  </p:cSld>
  <p:clrMapOvr>
    <a:masterClrMapping/>
  </p:clrMapOvr>
  <p:transition spd="slow">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Camden_High_Street,_London,_9_September_2005_pk1.jpg"/>
          <p:cNvPicPr>
            <a:picLocks noChangeAspect="1"/>
          </p:cNvPicPr>
          <p:nvPr/>
        </p:nvPicPr>
        <p:blipFill>
          <a:blip r:embed="rId2" cstate="print"/>
          <a:stretch>
            <a:fillRect/>
          </a:stretch>
        </p:blipFill>
        <p:spPr>
          <a:xfrm>
            <a:off x="785786" y="3857628"/>
            <a:ext cx="3648000" cy="2736000"/>
          </a:xfrm>
          <a:prstGeom prst="rect">
            <a:avLst/>
          </a:prstGeom>
        </p:spPr>
      </p:pic>
      <p:sp>
        <p:nvSpPr>
          <p:cNvPr id="5" name="Titre 4"/>
          <p:cNvSpPr>
            <a:spLocks noGrp="1"/>
          </p:cNvSpPr>
          <p:nvPr>
            <p:ph type="title"/>
          </p:nvPr>
        </p:nvSpPr>
        <p:spPr/>
        <p:txBody>
          <a:bodyPr>
            <a:normAutofit fontScale="90000"/>
          </a:bodyPr>
          <a:lstStyle/>
          <a:p>
            <a:pPr algn="ctr"/>
            <a:r>
              <a:rPr lang="fr-FR" dirty="0" smtClean="0"/>
              <a:t>CAMDEN</a:t>
            </a:r>
            <a:br>
              <a:rPr lang="fr-FR" dirty="0" smtClean="0"/>
            </a:br>
            <a:r>
              <a:rPr lang="fr-FR" sz="3100" dirty="0" smtClean="0"/>
              <a:t>Ce district est composé de plusieurs quartiers très différents, d’une grande diversité de population et d’architecture.</a:t>
            </a:r>
            <a:endParaRPr lang="fr-FR" sz="3100" dirty="0"/>
          </a:p>
        </p:txBody>
      </p:sp>
      <p:sp>
        <p:nvSpPr>
          <p:cNvPr id="6" name="Espace réservé du contenu 5"/>
          <p:cNvSpPr>
            <a:spLocks noGrp="1"/>
          </p:cNvSpPr>
          <p:nvPr>
            <p:ph sz="half" idx="1"/>
          </p:nvPr>
        </p:nvSpPr>
        <p:spPr/>
        <p:txBody>
          <a:bodyPr/>
          <a:lstStyle/>
          <a:p>
            <a:r>
              <a:rPr lang="fr-FR" dirty="0" smtClean="0"/>
              <a:t>Au nord, quartier populaire avec de nombreux marchés spécialisés, où vit une population jeune, étudiante, peu fortunée.</a:t>
            </a:r>
          </a:p>
          <a:p>
            <a:endParaRPr lang="fr-FR" dirty="0"/>
          </a:p>
        </p:txBody>
      </p:sp>
      <p:pic>
        <p:nvPicPr>
          <p:cNvPr id="9" name="Espace réservé du contenu 4" descr="20120627-125717-camden-town-el-barrio-rebelde-de-londres_2.jpg"/>
          <p:cNvPicPr>
            <a:picLocks noGrp="1" noChangeAspect="1"/>
          </p:cNvPicPr>
          <p:nvPr>
            <p:ph sz="half" idx="2"/>
          </p:nvPr>
        </p:nvPicPr>
        <p:blipFill>
          <a:blip r:embed="rId3"/>
          <a:stretch>
            <a:fillRect/>
          </a:stretch>
        </p:blipFill>
        <p:spPr>
          <a:xfrm>
            <a:off x="4648200" y="2573572"/>
            <a:ext cx="4038600" cy="3128493"/>
          </a:xfrm>
        </p:spPr>
      </p:pic>
    </p:spTree>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928662" y="1285860"/>
            <a:ext cx="7358114" cy="954107"/>
          </a:xfrm>
          <a:prstGeom prst="rect">
            <a:avLst/>
          </a:prstGeom>
          <a:noFill/>
        </p:spPr>
        <p:txBody>
          <a:bodyPr wrap="square" rtlCol="0">
            <a:spAutoFit/>
          </a:bodyPr>
          <a:lstStyle/>
          <a:p>
            <a:r>
              <a:rPr lang="fr-FR" sz="2800" dirty="0" smtClean="0"/>
              <a:t>Londres se situe au sud-est de la Grande -Bretagne.</a:t>
            </a:r>
            <a:endParaRPr lang="fr-FR" sz="2800" dirty="0"/>
          </a:p>
        </p:txBody>
      </p:sp>
      <p:pic>
        <p:nvPicPr>
          <p:cNvPr id="1028" name="Picture 4" descr="Afficher l'image d'origine"/>
          <p:cNvPicPr>
            <a:picLocks noChangeAspect="1" noChangeArrowheads="1"/>
          </p:cNvPicPr>
          <p:nvPr/>
        </p:nvPicPr>
        <p:blipFill>
          <a:blip r:embed="rId2"/>
          <a:stretch>
            <a:fillRect/>
          </a:stretch>
        </p:blipFill>
        <p:spPr bwMode="auto">
          <a:xfrm>
            <a:off x="3357554" y="2071678"/>
            <a:ext cx="4692000" cy="4140000"/>
          </a:xfrm>
          <a:prstGeom prst="rect">
            <a:avLst/>
          </a:prstGeom>
          <a:noFill/>
          <a:ln>
            <a:noFill/>
          </a:ln>
        </p:spPr>
      </p:pic>
    </p:spTree>
  </p:cSld>
  <p:clrMapOvr>
    <a:masterClrMapping/>
  </p:clrMapOvr>
  <p:transition spd="slow">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t>Le district de Camden est traversé par Oxford </a:t>
            </a:r>
            <a:r>
              <a:rPr lang="fr-FR" sz="2800" dirty="0" err="1" smtClean="0"/>
              <a:t>street</a:t>
            </a:r>
            <a:endParaRPr lang="fr-FR" sz="2800" dirty="0"/>
          </a:p>
        </p:txBody>
      </p:sp>
      <p:sp>
        <p:nvSpPr>
          <p:cNvPr id="3" name="Espace réservé du contenu 2"/>
          <p:cNvSpPr>
            <a:spLocks noGrp="1"/>
          </p:cNvSpPr>
          <p:nvPr>
            <p:ph sz="half" idx="1"/>
          </p:nvPr>
        </p:nvSpPr>
        <p:spPr/>
        <p:txBody>
          <a:bodyPr/>
          <a:lstStyle/>
          <a:p>
            <a:r>
              <a:rPr lang="fr-FR" dirty="0" smtClean="0"/>
              <a:t>Oxford </a:t>
            </a:r>
            <a:r>
              <a:rPr lang="fr-FR" dirty="0" err="1" smtClean="0"/>
              <a:t>street</a:t>
            </a:r>
            <a:r>
              <a:rPr lang="fr-FR" dirty="0" smtClean="0"/>
              <a:t> est une rue qui mesure 2km500 avec 300 magasins. Cela fait d’elle l’avenue commerçante la plus longue au monde.</a:t>
            </a:r>
            <a:endParaRPr lang="fr-FR" dirty="0"/>
          </a:p>
        </p:txBody>
      </p:sp>
      <p:pic>
        <p:nvPicPr>
          <p:cNvPr id="5" name="Espace réservé du contenu 4" descr="2384B35600000578-2861766-Researchers_found_that_standing_for_two_hours_on_Oxford_Street_i-a-2_1417772750428.jpg"/>
          <p:cNvPicPr>
            <a:picLocks noGrp="1" noChangeAspect="1"/>
          </p:cNvPicPr>
          <p:nvPr>
            <p:ph sz="half" idx="2"/>
          </p:nvPr>
        </p:nvPicPr>
        <p:blipFill>
          <a:blip r:embed="rId2"/>
          <a:stretch>
            <a:fillRect/>
          </a:stretch>
        </p:blipFill>
        <p:spPr>
          <a:xfrm>
            <a:off x="5081109" y="1920875"/>
            <a:ext cx="3172782" cy="4433888"/>
          </a:xfrm>
        </p:spPr>
      </p:pic>
    </p:spTree>
  </p:cSld>
  <p:clrMapOvr>
    <a:masterClrMapping/>
  </p:clrMapOvr>
  <p:transition spd="slow">
    <p:wedg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2800" dirty="0" smtClean="0"/>
              <a:t>Plus au sud, le quartier de Soho, l’un des quartiers les plus animés de la capitale </a:t>
            </a:r>
            <a:endParaRPr lang="fr-FR" sz="2800" dirty="0"/>
          </a:p>
        </p:txBody>
      </p:sp>
      <p:sp>
        <p:nvSpPr>
          <p:cNvPr id="4" name="Espace réservé du contenu 3"/>
          <p:cNvSpPr>
            <a:spLocks noGrp="1"/>
          </p:cNvSpPr>
          <p:nvPr>
            <p:ph sz="half" idx="1"/>
          </p:nvPr>
        </p:nvSpPr>
        <p:spPr/>
        <p:txBody>
          <a:bodyPr/>
          <a:lstStyle/>
          <a:p>
            <a:r>
              <a:rPr lang="fr-FR" sz="2800" dirty="0" smtClean="0"/>
              <a:t>Là se trouve le Chinatown londonien. C’est le quartier chinois</a:t>
            </a:r>
            <a:r>
              <a:rPr lang="fr-FR" dirty="0" smtClean="0"/>
              <a:t>.</a:t>
            </a:r>
          </a:p>
        </p:txBody>
      </p:sp>
      <p:pic>
        <p:nvPicPr>
          <p:cNvPr id="6" name="Espace réservé du contenu 5" descr="280px-Chinatown_london_700px.jpg"/>
          <p:cNvPicPr>
            <a:picLocks noGrp="1" noChangeAspect="1"/>
          </p:cNvPicPr>
          <p:nvPr>
            <p:ph sz="half" idx="2"/>
          </p:nvPr>
        </p:nvPicPr>
        <p:blipFill>
          <a:blip r:embed="rId2"/>
          <a:stretch>
            <a:fillRect/>
          </a:stretch>
        </p:blipFill>
        <p:spPr>
          <a:xfrm>
            <a:off x="5357818" y="2214554"/>
            <a:ext cx="3188839" cy="4248000"/>
          </a:xfrm>
        </p:spPr>
      </p:pic>
      <p:pic>
        <p:nvPicPr>
          <p:cNvPr id="7" name="Image 6" descr="465730869-carnaby-street-soho-londres-drapeau-anglais-pancarte-d'accueil.jpg"/>
          <p:cNvPicPr>
            <a:picLocks noChangeAspect="1"/>
          </p:cNvPicPr>
          <p:nvPr/>
        </p:nvPicPr>
        <p:blipFill>
          <a:blip r:embed="rId3"/>
          <a:stretch>
            <a:fillRect/>
          </a:stretch>
        </p:blipFill>
        <p:spPr>
          <a:xfrm>
            <a:off x="571472" y="3571876"/>
            <a:ext cx="4160000" cy="2340000"/>
          </a:xfrm>
          <a:prstGeom prst="rect">
            <a:avLst/>
          </a:prstGeom>
        </p:spPr>
      </p:pic>
    </p:spTree>
  </p:cSld>
  <p:clrMapOvr>
    <a:masterClrMapping/>
  </p:clrMapOvr>
  <p:transition spd="slow">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r>
              <a:rPr lang="fr-FR" sz="2800" dirty="0" smtClean="0"/>
              <a:t>C’est aussi là qu’on peut visiter le British </a:t>
            </a:r>
            <a:r>
              <a:rPr lang="fr-FR" sz="2800" dirty="0" err="1" smtClean="0"/>
              <a:t>Museum</a:t>
            </a:r>
            <a:r>
              <a:rPr lang="fr-FR" sz="2800" dirty="0" smtClean="0"/>
              <a:t>, inauguré en 1753, un des plus grands musées au monde et </a:t>
            </a:r>
            <a:r>
              <a:rPr lang="fr-FR" sz="2800" dirty="0" err="1" smtClean="0"/>
              <a:t>Covent</a:t>
            </a:r>
            <a:r>
              <a:rPr lang="fr-FR" sz="2800" dirty="0" smtClean="0"/>
              <a:t> Garden, d’anciennes halles du </a:t>
            </a:r>
            <a:r>
              <a:rPr lang="fr-FR" sz="2800" dirty="0" err="1" smtClean="0"/>
              <a:t>XIXè</a:t>
            </a:r>
            <a:r>
              <a:rPr lang="fr-FR" sz="2800" dirty="0" smtClean="0"/>
              <a:t> s., un marché couvert. Des spectacles de rue se jouent sur le parvis.</a:t>
            </a:r>
            <a:endParaRPr lang="fr-FR" sz="2800" dirty="0"/>
          </a:p>
        </p:txBody>
      </p:sp>
      <p:sp>
        <p:nvSpPr>
          <p:cNvPr id="6" name="Espace réservé du texte 5"/>
          <p:cNvSpPr>
            <a:spLocks noGrp="1"/>
          </p:cNvSpPr>
          <p:nvPr>
            <p:ph type="body" idx="1"/>
          </p:nvPr>
        </p:nvSpPr>
        <p:spPr/>
        <p:txBody>
          <a:bodyPr/>
          <a:lstStyle/>
          <a:p>
            <a:r>
              <a:rPr lang="fr-FR" dirty="0" smtClean="0"/>
              <a:t>Le British </a:t>
            </a:r>
            <a:r>
              <a:rPr lang="fr-FR" dirty="0" err="1" smtClean="0"/>
              <a:t>Museum</a:t>
            </a:r>
            <a:endParaRPr lang="fr-FR" dirty="0"/>
          </a:p>
        </p:txBody>
      </p:sp>
      <p:sp>
        <p:nvSpPr>
          <p:cNvPr id="8" name="Espace réservé du texte 7"/>
          <p:cNvSpPr>
            <a:spLocks noGrp="1"/>
          </p:cNvSpPr>
          <p:nvPr>
            <p:ph type="body" sz="half" idx="3"/>
          </p:nvPr>
        </p:nvSpPr>
        <p:spPr/>
        <p:txBody>
          <a:bodyPr/>
          <a:lstStyle/>
          <a:p>
            <a:r>
              <a:rPr lang="fr-FR" dirty="0" err="1" smtClean="0"/>
              <a:t>Covent</a:t>
            </a:r>
            <a:r>
              <a:rPr lang="fr-FR" dirty="0" smtClean="0"/>
              <a:t> Garden</a:t>
            </a:r>
            <a:endParaRPr lang="fr-FR" dirty="0"/>
          </a:p>
        </p:txBody>
      </p:sp>
      <p:pic>
        <p:nvPicPr>
          <p:cNvPr id="10" name="Espace réservé du contenu 9" descr="British-Museum-1800x1350.jpg"/>
          <p:cNvPicPr>
            <a:picLocks noGrp="1" noChangeAspect="1"/>
          </p:cNvPicPr>
          <p:nvPr>
            <p:ph sz="quarter" idx="2"/>
          </p:nvPr>
        </p:nvPicPr>
        <p:blipFill>
          <a:blip r:embed="rId2" cstate="print"/>
          <a:stretch>
            <a:fillRect/>
          </a:stretch>
        </p:blipFill>
        <p:spPr>
          <a:xfrm>
            <a:off x="457200" y="2922786"/>
            <a:ext cx="4040188" cy="3030141"/>
          </a:xfrm>
        </p:spPr>
      </p:pic>
      <p:pic>
        <p:nvPicPr>
          <p:cNvPr id="7" name="Espace réservé du contenu 6" descr="sejour_linguistique_londres_lec_covent_garden.jpg"/>
          <p:cNvPicPr>
            <a:picLocks noGrp="1" noChangeAspect="1"/>
          </p:cNvPicPr>
          <p:nvPr>
            <p:ph sz="quarter" idx="4"/>
          </p:nvPr>
        </p:nvPicPr>
        <p:blipFill>
          <a:blip r:embed="rId3"/>
          <a:stretch>
            <a:fillRect/>
          </a:stretch>
        </p:blipFill>
        <p:spPr>
          <a:xfrm>
            <a:off x="4697412" y="3215481"/>
            <a:ext cx="4348052" cy="2700000"/>
          </a:xfrm>
        </p:spPr>
      </p:pic>
    </p:spTree>
  </p:cSld>
  <p:clrMapOvr>
    <a:masterClrMapping/>
  </p:clrMapOvr>
  <p:transition spd="slow">
    <p:wedg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KENSINGTON ET CHELSEA</a:t>
            </a:r>
            <a:endParaRPr lang="fr-FR" dirty="0"/>
          </a:p>
        </p:txBody>
      </p:sp>
      <p:sp>
        <p:nvSpPr>
          <p:cNvPr id="3" name="Espace réservé du contenu 2"/>
          <p:cNvSpPr>
            <a:spLocks noGrp="1"/>
          </p:cNvSpPr>
          <p:nvPr>
            <p:ph sz="half" idx="1"/>
          </p:nvPr>
        </p:nvSpPr>
        <p:spPr/>
        <p:txBody>
          <a:bodyPr/>
          <a:lstStyle/>
          <a:p>
            <a:r>
              <a:rPr lang="fr-FR" dirty="0" smtClean="0"/>
              <a:t>Ce district regorge de boutiques de créateurs, de clubs à la mode, de bars chics. Là, il faut avoir du style.</a:t>
            </a:r>
          </a:p>
          <a:p>
            <a:endParaRPr lang="fr-FR" dirty="0"/>
          </a:p>
        </p:txBody>
      </p:sp>
      <p:pic>
        <p:nvPicPr>
          <p:cNvPr id="5" name="Espace réservé du contenu 4" descr="chelsea.jpg"/>
          <p:cNvPicPr>
            <a:picLocks noGrp="1" noChangeAspect="1"/>
          </p:cNvPicPr>
          <p:nvPr>
            <p:ph sz="half" idx="2"/>
          </p:nvPr>
        </p:nvPicPr>
        <p:blipFill>
          <a:blip r:embed="rId2"/>
          <a:stretch>
            <a:fillRect/>
          </a:stretch>
        </p:blipFill>
        <p:spPr>
          <a:xfrm>
            <a:off x="4786314" y="2214554"/>
            <a:ext cx="4198888" cy="2808000"/>
          </a:xfrm>
        </p:spPr>
      </p:pic>
      <p:pic>
        <p:nvPicPr>
          <p:cNvPr id="6" name="Image 5" descr="chelsea_londres_6323_630x.jpg"/>
          <p:cNvPicPr>
            <a:picLocks noChangeAspect="1"/>
          </p:cNvPicPr>
          <p:nvPr/>
        </p:nvPicPr>
        <p:blipFill>
          <a:blip r:embed="rId3"/>
          <a:stretch>
            <a:fillRect/>
          </a:stretch>
        </p:blipFill>
        <p:spPr>
          <a:xfrm>
            <a:off x="285720" y="4000504"/>
            <a:ext cx="4252500" cy="2592000"/>
          </a:xfrm>
          <a:prstGeom prst="rect">
            <a:avLst/>
          </a:prstGeom>
        </p:spPr>
      </p:pic>
    </p:spTree>
  </p:cSld>
  <p:clrMapOvr>
    <a:masterClrMapping/>
  </p:clrMapOvr>
  <p:transition spd="slow">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endParaRPr lang="fr-FR" dirty="0"/>
          </a:p>
        </p:txBody>
      </p:sp>
      <p:sp>
        <p:nvSpPr>
          <p:cNvPr id="3" name="Espace réservé du contenu 2"/>
          <p:cNvSpPr>
            <a:spLocks noGrp="1"/>
          </p:cNvSpPr>
          <p:nvPr>
            <p:ph sz="half" idx="1"/>
          </p:nvPr>
        </p:nvSpPr>
        <p:spPr/>
        <p:txBody>
          <a:bodyPr/>
          <a:lstStyle/>
          <a:p>
            <a:r>
              <a:rPr lang="fr-FR" dirty="0" smtClean="0"/>
              <a:t>Kensington est l’un des quartiers les plus chers de Londres avec de vieilles bâtisses bourgeoises, des musées, des salles de spectacle, des parcs, des antiquaires, Kensington Palace où habitait la princesse Diana.</a:t>
            </a:r>
            <a:endParaRPr lang="fr-FR" dirty="0"/>
          </a:p>
        </p:txBody>
      </p:sp>
      <p:pic>
        <p:nvPicPr>
          <p:cNvPr id="5" name="Espace réservé du contenu 4" descr="pt21031.jpg"/>
          <p:cNvPicPr>
            <a:picLocks noGrp="1" noChangeAspect="1"/>
          </p:cNvPicPr>
          <p:nvPr>
            <p:ph sz="half" idx="2"/>
          </p:nvPr>
        </p:nvPicPr>
        <p:blipFill>
          <a:blip r:embed="rId2"/>
          <a:stretch>
            <a:fillRect/>
          </a:stretch>
        </p:blipFill>
        <p:spPr>
          <a:xfrm>
            <a:off x="4857752" y="1857364"/>
            <a:ext cx="3618000" cy="2412000"/>
          </a:xfrm>
        </p:spPr>
      </p:pic>
      <p:pic>
        <p:nvPicPr>
          <p:cNvPr id="6" name="Image 5" descr="61805_kensington_palace_londra.jpg"/>
          <p:cNvPicPr>
            <a:picLocks noChangeAspect="1"/>
          </p:cNvPicPr>
          <p:nvPr/>
        </p:nvPicPr>
        <p:blipFill>
          <a:blip r:embed="rId3"/>
          <a:stretch>
            <a:fillRect/>
          </a:stretch>
        </p:blipFill>
        <p:spPr>
          <a:xfrm>
            <a:off x="4857752" y="4429132"/>
            <a:ext cx="3570479" cy="2376000"/>
          </a:xfrm>
          <a:prstGeom prst="rect">
            <a:avLst/>
          </a:prstGeom>
        </p:spPr>
      </p:pic>
    </p:spTree>
  </p:cSld>
  <p:clrMapOvr>
    <a:masterClrMapping/>
  </p:clrMapOvr>
  <p:transition spd="slow">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              </a:t>
            </a:r>
            <a:r>
              <a:rPr lang="fr-FR" sz="3200" i="1" dirty="0" smtClean="0">
                <a:solidFill>
                  <a:schemeClr val="accent2">
                    <a:lumMod val="75000"/>
                  </a:schemeClr>
                </a:solidFill>
              </a:rPr>
              <a:t>Harrod</a:t>
            </a:r>
            <a:r>
              <a:rPr lang="fr-FR" sz="3600" i="1" dirty="0" smtClean="0">
                <a:solidFill>
                  <a:schemeClr val="accent2">
                    <a:lumMod val="75000"/>
                  </a:schemeClr>
                </a:solidFill>
              </a:rPr>
              <a:t>s</a:t>
            </a:r>
            <a:endParaRPr lang="fr-FR" sz="3600" i="1" dirty="0">
              <a:solidFill>
                <a:schemeClr val="accent2">
                  <a:lumMod val="75000"/>
                </a:schemeClr>
              </a:solidFill>
            </a:endParaRPr>
          </a:p>
        </p:txBody>
      </p:sp>
      <p:sp>
        <p:nvSpPr>
          <p:cNvPr id="3" name="Espace réservé du contenu 2"/>
          <p:cNvSpPr>
            <a:spLocks noGrp="1"/>
          </p:cNvSpPr>
          <p:nvPr>
            <p:ph sz="half" idx="1"/>
          </p:nvPr>
        </p:nvSpPr>
        <p:spPr/>
        <p:txBody>
          <a:bodyPr/>
          <a:lstStyle/>
          <a:p>
            <a:r>
              <a:rPr lang="fr-FR" dirty="0" smtClean="0"/>
              <a:t>C’est le grand magasin le plus chic de la capitale. Des portiers habillés en vert d’où leur nom </a:t>
            </a:r>
            <a:r>
              <a:rPr lang="fr-FR" i="1" dirty="0" smtClean="0">
                <a:solidFill>
                  <a:schemeClr val="accent2">
                    <a:lumMod val="75000"/>
                  </a:schemeClr>
                </a:solidFill>
              </a:rPr>
              <a:t>Green man</a:t>
            </a:r>
            <a:r>
              <a:rPr lang="fr-FR" dirty="0" smtClean="0"/>
              <a:t> surveillent l’entrée et la refusent poliment aux personnes qui ne sont pas bien habillées.</a:t>
            </a:r>
            <a:endParaRPr lang="fr-FR" dirty="0"/>
          </a:p>
        </p:txBody>
      </p:sp>
      <p:pic>
        <p:nvPicPr>
          <p:cNvPr id="5" name="Espace réservé du contenu 4" descr="harrods_V_10May10_PA_1280.jpg"/>
          <p:cNvPicPr>
            <a:picLocks noGrp="1" noChangeAspect="1"/>
          </p:cNvPicPr>
          <p:nvPr>
            <p:ph sz="half" idx="2"/>
          </p:nvPr>
        </p:nvPicPr>
        <p:blipFill>
          <a:blip r:embed="rId2" cstate="print"/>
          <a:stretch>
            <a:fillRect/>
          </a:stretch>
        </p:blipFill>
        <p:spPr>
          <a:xfrm>
            <a:off x="6357950" y="0"/>
            <a:ext cx="2592000" cy="3888000"/>
          </a:xfrm>
        </p:spPr>
      </p:pic>
      <p:pic>
        <p:nvPicPr>
          <p:cNvPr id="6" name="Image 5" descr="Harrods+Knightsbridge.jpg"/>
          <p:cNvPicPr>
            <a:picLocks noChangeAspect="1"/>
          </p:cNvPicPr>
          <p:nvPr/>
        </p:nvPicPr>
        <p:blipFill>
          <a:blip r:embed="rId3" cstate="print"/>
          <a:stretch>
            <a:fillRect/>
          </a:stretch>
        </p:blipFill>
        <p:spPr>
          <a:xfrm>
            <a:off x="4357686" y="4143380"/>
            <a:ext cx="4401135" cy="2124000"/>
          </a:xfrm>
          <a:prstGeom prst="rect">
            <a:avLst/>
          </a:prstGeom>
        </p:spPr>
      </p:pic>
    </p:spTree>
  </p:cSld>
  <p:clrMapOvr>
    <a:masterClrMapping/>
  </p:clrMapOvr>
  <p:transition spd="slow">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descr="view-of-river-thames-big-ben-london-eye-london-conde-nast-traveller-29oct14-alamy.jpg"/>
          <p:cNvPicPr>
            <a:picLocks noGrp="1" noChangeAspect="1"/>
          </p:cNvPicPr>
          <p:nvPr>
            <p:ph sz="half" idx="2"/>
          </p:nvPr>
        </p:nvPicPr>
        <p:blipFill>
          <a:blip r:embed="rId2" cstate="print"/>
          <a:stretch>
            <a:fillRect/>
          </a:stretch>
        </p:blipFill>
        <p:spPr>
          <a:xfrm>
            <a:off x="4857752" y="1142984"/>
            <a:ext cx="4038600" cy="2692400"/>
          </a:xfrm>
        </p:spPr>
      </p:pic>
      <p:sp>
        <p:nvSpPr>
          <p:cNvPr id="2" name="Titre 1"/>
          <p:cNvSpPr>
            <a:spLocks noGrp="1"/>
          </p:cNvSpPr>
          <p:nvPr>
            <p:ph type="title"/>
          </p:nvPr>
        </p:nvSpPr>
        <p:spPr/>
        <p:txBody>
          <a:bodyPr>
            <a:normAutofit fontScale="90000"/>
          </a:bodyPr>
          <a:lstStyle/>
          <a:p>
            <a:r>
              <a:rPr lang="fr-FR" dirty="0" smtClean="0"/>
              <a:t>SOUTHWARK, un district de l’autre côté de la Tamise</a:t>
            </a:r>
            <a:endParaRPr lang="fr-FR" dirty="0"/>
          </a:p>
        </p:txBody>
      </p:sp>
      <p:sp>
        <p:nvSpPr>
          <p:cNvPr id="3" name="Espace réservé du contenu 2"/>
          <p:cNvSpPr>
            <a:spLocks noGrp="1"/>
          </p:cNvSpPr>
          <p:nvPr>
            <p:ph sz="half" idx="1"/>
          </p:nvPr>
        </p:nvSpPr>
        <p:spPr/>
        <p:txBody>
          <a:bodyPr/>
          <a:lstStyle/>
          <a:p>
            <a:r>
              <a:rPr lang="fr-FR" dirty="0" smtClean="0"/>
              <a:t>Il y a la grande roue London </a:t>
            </a:r>
            <a:r>
              <a:rPr lang="fr-FR" dirty="0" err="1" smtClean="0"/>
              <a:t>Eye</a:t>
            </a:r>
            <a:r>
              <a:rPr lang="fr-FR" dirty="0" smtClean="0"/>
              <a:t> et Tate Modern le musée d’art moderne qui attirent beaucoup de touristes.</a:t>
            </a:r>
            <a:endParaRPr lang="fr-FR" dirty="0"/>
          </a:p>
        </p:txBody>
      </p:sp>
      <p:pic>
        <p:nvPicPr>
          <p:cNvPr id="8" name="Image 7" descr="Tate_modern_london_2001_01.jpg"/>
          <p:cNvPicPr>
            <a:picLocks noChangeAspect="1"/>
          </p:cNvPicPr>
          <p:nvPr/>
        </p:nvPicPr>
        <p:blipFill>
          <a:blip r:embed="rId3" cstate="print"/>
          <a:stretch>
            <a:fillRect/>
          </a:stretch>
        </p:blipFill>
        <p:spPr>
          <a:xfrm>
            <a:off x="4071934" y="4000504"/>
            <a:ext cx="4959113" cy="2700000"/>
          </a:xfrm>
          <a:prstGeom prst="rect">
            <a:avLst/>
          </a:prstGeom>
        </p:spPr>
      </p:pic>
    </p:spTree>
  </p:cSld>
  <p:clrMapOvr>
    <a:masterClrMapping/>
  </p:clrMapOvr>
  <p:transition spd="slow">
    <p:wedg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solidFill>
                  <a:schemeClr val="accent3">
                    <a:lumMod val="60000"/>
                    <a:lumOff val="40000"/>
                  </a:schemeClr>
                </a:solidFill>
              </a:rPr>
              <a:t>UNE VILLE VERTE</a:t>
            </a:r>
            <a:endParaRPr lang="fr-FR" dirty="0">
              <a:solidFill>
                <a:schemeClr val="accent3">
                  <a:lumMod val="60000"/>
                  <a:lumOff val="40000"/>
                </a:schemeClr>
              </a:solidFill>
            </a:endParaRPr>
          </a:p>
        </p:txBody>
      </p:sp>
      <p:sp>
        <p:nvSpPr>
          <p:cNvPr id="4" name="Sous-titre 3"/>
          <p:cNvSpPr>
            <a:spLocks noGrp="1"/>
          </p:cNvSpPr>
          <p:nvPr>
            <p:ph type="subTitle" idx="1"/>
          </p:nvPr>
        </p:nvSpPr>
        <p:spPr/>
        <p:txBody>
          <a:bodyPr/>
          <a:lstStyle/>
          <a:p>
            <a:r>
              <a:rPr lang="fr-FR" dirty="0" smtClean="0">
                <a:solidFill>
                  <a:schemeClr val="accent3">
                    <a:lumMod val="60000"/>
                    <a:lumOff val="40000"/>
                  </a:schemeClr>
                </a:solidFill>
              </a:rPr>
              <a:t>DE NOMBREUX PARCS</a:t>
            </a:r>
            <a:endParaRPr lang="fr-FR" dirty="0">
              <a:solidFill>
                <a:schemeClr val="accent3">
                  <a:lumMod val="60000"/>
                  <a:lumOff val="40000"/>
                </a:schemeClr>
              </a:solidFill>
            </a:endParaRPr>
          </a:p>
        </p:txBody>
      </p:sp>
    </p:spTree>
  </p:cSld>
  <p:clrMapOvr>
    <a:masterClrMapping/>
  </p:clrMapOvr>
  <p:transition spd="slow">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00004725.jpg"/>
          <p:cNvPicPr>
            <a:picLocks noChangeAspect="1"/>
          </p:cNvPicPr>
          <p:nvPr/>
        </p:nvPicPr>
        <p:blipFill>
          <a:blip r:embed="rId2" cstate="print"/>
          <a:stretch>
            <a:fillRect/>
          </a:stretch>
        </p:blipFill>
        <p:spPr>
          <a:xfrm>
            <a:off x="857224" y="4714884"/>
            <a:ext cx="3112307" cy="2016000"/>
          </a:xfrm>
          <a:prstGeom prst="rect">
            <a:avLst/>
          </a:prstGeom>
        </p:spPr>
      </p:pic>
      <p:pic>
        <p:nvPicPr>
          <p:cNvPr id="8" name="Image 7" descr="parc.png"/>
          <p:cNvPicPr>
            <a:picLocks noChangeAspect="1"/>
          </p:cNvPicPr>
          <p:nvPr/>
        </p:nvPicPr>
        <p:blipFill>
          <a:blip r:embed="rId3"/>
          <a:stretch>
            <a:fillRect/>
          </a:stretch>
        </p:blipFill>
        <p:spPr>
          <a:xfrm>
            <a:off x="5500694" y="4357694"/>
            <a:ext cx="3462284" cy="2304000"/>
          </a:xfrm>
          <a:prstGeom prst="rect">
            <a:avLst/>
          </a:prstGeom>
        </p:spPr>
      </p:pic>
      <p:sp>
        <p:nvSpPr>
          <p:cNvPr id="4" name="Titre 3"/>
          <p:cNvSpPr>
            <a:spLocks noGrp="1"/>
          </p:cNvSpPr>
          <p:nvPr>
            <p:ph type="title"/>
          </p:nvPr>
        </p:nvSpPr>
        <p:spPr/>
        <p:txBody>
          <a:bodyPr/>
          <a:lstStyle/>
          <a:p>
            <a:endParaRPr lang="fr-FR"/>
          </a:p>
        </p:txBody>
      </p:sp>
      <p:sp>
        <p:nvSpPr>
          <p:cNvPr id="5" name="Espace réservé du contenu 4"/>
          <p:cNvSpPr>
            <a:spLocks noGrp="1"/>
          </p:cNvSpPr>
          <p:nvPr>
            <p:ph idx="1"/>
          </p:nvPr>
        </p:nvSpPr>
        <p:spPr/>
        <p:txBody>
          <a:bodyPr/>
          <a:lstStyle/>
          <a:p>
            <a:r>
              <a:rPr lang="fr-FR" dirty="0" smtClean="0"/>
              <a:t>Londres est une ville verte. Il n’y a pas moins de 1700 jardins ou parcs dont 9 parcs royaux. Ces parcs sont d’anciennes réserves de chasse appartenant à la famille royale, aujourd’hui ouverts au public, avec des lacs sur lesquels on peut faire de la barque, des réserves naturelles, des jardins botaniques. </a:t>
            </a:r>
          </a:p>
          <a:p>
            <a:r>
              <a:rPr lang="fr-FR" dirty="0" smtClean="0"/>
              <a:t>Cela représente en tout 181 km² d’espaces verts. </a:t>
            </a:r>
            <a:endParaRPr lang="fr-FR" dirty="0"/>
          </a:p>
        </p:txBody>
      </p:sp>
      <p:pic>
        <p:nvPicPr>
          <p:cNvPr id="9" name="Image 8" descr="Parliament-Hill-240512_London-skyline-and-park-1280x853-926x278.jpg"/>
          <p:cNvPicPr>
            <a:picLocks noChangeAspect="1"/>
          </p:cNvPicPr>
          <p:nvPr/>
        </p:nvPicPr>
        <p:blipFill>
          <a:blip r:embed="rId4"/>
          <a:stretch>
            <a:fillRect/>
          </a:stretch>
        </p:blipFill>
        <p:spPr>
          <a:xfrm>
            <a:off x="571472" y="214290"/>
            <a:ext cx="5635942" cy="1692000"/>
          </a:xfrm>
          <a:prstGeom prst="rect">
            <a:avLst/>
          </a:prstGeom>
        </p:spPr>
      </p:pic>
    </p:spTree>
  </p:cSld>
  <p:clrMapOvr>
    <a:masterClrMapping/>
  </p:clrMapOvr>
  <p:transition spd="slow">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71472" y="142852"/>
            <a:ext cx="2212848" cy="894682"/>
          </a:xfrm>
        </p:spPr>
        <p:txBody>
          <a:bodyPr>
            <a:normAutofit/>
          </a:bodyPr>
          <a:lstStyle/>
          <a:p>
            <a:r>
              <a:rPr lang="fr-FR" sz="2800" dirty="0" err="1" smtClean="0"/>
              <a:t>Hyde</a:t>
            </a:r>
            <a:r>
              <a:rPr lang="fr-FR" sz="2800" dirty="0" smtClean="0"/>
              <a:t> Park</a:t>
            </a:r>
            <a:endParaRPr lang="fr-FR" sz="2800" dirty="0"/>
          </a:p>
        </p:txBody>
      </p:sp>
      <p:sp>
        <p:nvSpPr>
          <p:cNvPr id="3" name="Espace réservé du contenu 2"/>
          <p:cNvSpPr>
            <a:spLocks noGrp="1"/>
          </p:cNvSpPr>
          <p:nvPr>
            <p:ph type="body" sz="half" idx="2"/>
          </p:nvPr>
        </p:nvSpPr>
        <p:spPr>
          <a:xfrm>
            <a:off x="571472" y="1071546"/>
            <a:ext cx="2209800" cy="5572164"/>
          </a:xfrm>
        </p:spPr>
        <p:txBody>
          <a:bodyPr>
            <a:noAutofit/>
          </a:bodyPr>
          <a:lstStyle/>
          <a:p>
            <a:r>
              <a:rPr lang="fr-FR" sz="2800" dirty="0" smtClean="0"/>
              <a:t>Le plus connu des parcs est </a:t>
            </a:r>
            <a:r>
              <a:rPr lang="fr-FR" sz="2800" dirty="0" err="1" smtClean="0"/>
              <a:t>Hyde</a:t>
            </a:r>
            <a:r>
              <a:rPr lang="fr-FR" sz="2800" dirty="0" smtClean="0"/>
              <a:t> Park. Il mesure 2 km de long sur 1 km de large, se situe au cœur de Londres. Il inspira Central Park à New York.</a:t>
            </a:r>
            <a:endParaRPr lang="fr-FR" sz="2800" dirty="0"/>
          </a:p>
        </p:txBody>
      </p:sp>
      <p:pic>
        <p:nvPicPr>
          <p:cNvPr id="6" name="Espace réservé pour une image  5" descr="hyde-park-londres-vue-du-ciel-ok.jpg"/>
          <p:cNvPicPr>
            <a:picLocks noGrp="1" noChangeAspect="1"/>
          </p:cNvPicPr>
          <p:nvPr>
            <p:ph type="pic" idx="1"/>
          </p:nvPr>
        </p:nvPicPr>
        <p:blipFill>
          <a:blip r:embed="rId2"/>
          <a:srcRect l="11015" r="11015"/>
          <a:stretch>
            <a:fillRect/>
          </a:stretch>
        </p:blipFill>
        <p:spPr/>
      </p:pic>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42910" y="1142984"/>
            <a:ext cx="7786742" cy="523220"/>
          </a:xfrm>
          <a:prstGeom prst="rect">
            <a:avLst/>
          </a:prstGeom>
          <a:noFill/>
        </p:spPr>
        <p:txBody>
          <a:bodyPr wrap="square" rtlCol="0">
            <a:spAutoFit/>
          </a:bodyPr>
          <a:lstStyle/>
          <a:p>
            <a:r>
              <a:rPr lang="fr-FR" sz="2800" dirty="0" smtClean="0"/>
              <a:t>Londres  s’est développé sur le fleuve de la Tamise</a:t>
            </a:r>
            <a:r>
              <a:rPr lang="fr-FR" dirty="0" smtClean="0"/>
              <a:t>.</a:t>
            </a:r>
            <a:endParaRPr lang="fr-FR" dirty="0"/>
          </a:p>
        </p:txBody>
      </p:sp>
      <p:pic>
        <p:nvPicPr>
          <p:cNvPr id="19458" name="Picture 2" descr="https://upload.wikimedia.org/wikipedia/commons/thumb/6/67/PIA04301.jpg/1280px-PIA04301.jpg"/>
          <p:cNvPicPr>
            <a:picLocks noChangeAspect="1" noChangeArrowheads="1"/>
          </p:cNvPicPr>
          <p:nvPr/>
        </p:nvPicPr>
        <p:blipFill>
          <a:blip r:embed="rId2"/>
          <a:srcRect/>
          <a:stretch>
            <a:fillRect/>
          </a:stretch>
        </p:blipFill>
        <p:spPr bwMode="auto">
          <a:xfrm>
            <a:off x="1857356" y="1857364"/>
            <a:ext cx="6454687" cy="46080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solidFill>
                  <a:schemeClr val="accent3">
                    <a:lumMod val="60000"/>
                    <a:lumOff val="40000"/>
                  </a:schemeClr>
                </a:solidFill>
              </a:rPr>
              <a:t>En conclusion</a:t>
            </a:r>
            <a:endParaRPr lang="fr-FR" dirty="0">
              <a:solidFill>
                <a:schemeClr val="accent3">
                  <a:lumMod val="60000"/>
                  <a:lumOff val="40000"/>
                </a:schemeClr>
              </a:solidFill>
            </a:endParaRPr>
          </a:p>
        </p:txBody>
      </p:sp>
      <p:sp>
        <p:nvSpPr>
          <p:cNvPr id="6" name="Espace réservé du texte 5"/>
          <p:cNvSpPr>
            <a:spLocks noGrp="1"/>
          </p:cNvSpPr>
          <p:nvPr>
            <p:ph type="body" idx="1"/>
          </p:nvPr>
        </p:nvSpPr>
        <p:spPr>
          <a:xfrm>
            <a:off x="530352" y="2704664"/>
            <a:ext cx="7772400" cy="3510418"/>
          </a:xfrm>
        </p:spPr>
        <p:txBody>
          <a:bodyPr/>
          <a:lstStyle/>
          <a:p>
            <a:endParaRPr lang="fr-FR" dirty="0" smtClean="0">
              <a:solidFill>
                <a:schemeClr val="bg1">
                  <a:lumMod val="75000"/>
                </a:schemeClr>
              </a:solidFill>
            </a:endParaRPr>
          </a:p>
          <a:p>
            <a:r>
              <a:rPr lang="fr-FR" dirty="0" smtClean="0">
                <a:solidFill>
                  <a:schemeClr val="accent3">
                    <a:lumMod val="60000"/>
                    <a:lumOff val="40000"/>
                  </a:schemeClr>
                </a:solidFill>
              </a:rPr>
              <a:t>Londres est une ville  très intéressante car il y a plein de choses à visiter et de beaux quartiers. Il y a beaucoup de verdures dans cette grande ville.</a:t>
            </a:r>
          </a:p>
          <a:p>
            <a:endParaRPr lang="fr-FR" dirty="0" smtClean="0">
              <a:solidFill>
                <a:schemeClr val="accent3">
                  <a:lumMod val="60000"/>
                  <a:lumOff val="40000"/>
                </a:schemeClr>
              </a:solidFill>
            </a:endParaRPr>
          </a:p>
          <a:p>
            <a:r>
              <a:rPr lang="fr-FR" dirty="0" smtClean="0">
                <a:solidFill>
                  <a:schemeClr val="accent3">
                    <a:lumMod val="60000"/>
                    <a:lumOff val="40000"/>
                  </a:schemeClr>
                </a:solidFill>
              </a:rPr>
              <a:t>Je voudrais visiter Londres, ses districts et ses parcs.</a:t>
            </a:r>
          </a:p>
          <a:p>
            <a:endParaRPr lang="fr-FR" dirty="0"/>
          </a:p>
        </p:txBody>
      </p:sp>
    </p:spTree>
  </p:cSld>
  <p:clrMapOvr>
    <a:masterClrMapping/>
  </p:clrMapOvr>
  <p:transition spd="slow">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upload.wikimedia.org/wikipedia/commons/thumb/6/69/London_boundaries-fr.svg/463px-London_boundaries-fr.svg.png"/>
          <p:cNvPicPr>
            <a:picLocks noChangeAspect="1" noChangeArrowheads="1"/>
          </p:cNvPicPr>
          <p:nvPr/>
        </p:nvPicPr>
        <p:blipFill>
          <a:blip r:embed="rId2"/>
          <a:srcRect/>
          <a:stretch>
            <a:fillRect/>
          </a:stretch>
        </p:blipFill>
        <p:spPr bwMode="auto">
          <a:xfrm>
            <a:off x="3857620" y="2000240"/>
            <a:ext cx="4410075" cy="4286250"/>
          </a:xfrm>
          <a:prstGeom prst="rect">
            <a:avLst/>
          </a:prstGeom>
          <a:noFill/>
        </p:spPr>
      </p:pic>
      <p:sp>
        <p:nvSpPr>
          <p:cNvPr id="3" name="Titre 2"/>
          <p:cNvSpPr>
            <a:spLocks noGrp="1"/>
          </p:cNvSpPr>
          <p:nvPr>
            <p:ph type="title"/>
          </p:nvPr>
        </p:nvSpPr>
        <p:spPr>
          <a:xfrm>
            <a:off x="685800" y="214290"/>
            <a:ext cx="2743200" cy="1143008"/>
          </a:xfrm>
        </p:spPr>
        <p:txBody>
          <a:bodyPr/>
          <a:lstStyle/>
          <a:p>
            <a:r>
              <a:rPr lang="fr-FR" dirty="0" smtClean="0"/>
              <a:t>Se faire une idée de la taille</a:t>
            </a:r>
            <a:endParaRPr lang="fr-FR" dirty="0"/>
          </a:p>
        </p:txBody>
      </p:sp>
      <p:sp>
        <p:nvSpPr>
          <p:cNvPr id="4" name="Espace réservé du contenu 3"/>
          <p:cNvSpPr>
            <a:spLocks noGrp="1"/>
          </p:cNvSpPr>
          <p:nvPr>
            <p:ph sz="half" idx="1"/>
          </p:nvPr>
        </p:nvSpPr>
        <p:spPr/>
        <p:txBody>
          <a:bodyPr/>
          <a:lstStyle/>
          <a:p>
            <a:endParaRPr lang="fr-FR" dirty="0"/>
          </a:p>
        </p:txBody>
      </p:sp>
      <p:sp>
        <p:nvSpPr>
          <p:cNvPr id="5" name="Espace réservé du texte 4"/>
          <p:cNvSpPr>
            <a:spLocks noGrp="1"/>
          </p:cNvSpPr>
          <p:nvPr>
            <p:ph type="body" idx="2"/>
          </p:nvPr>
        </p:nvSpPr>
        <p:spPr>
          <a:xfrm>
            <a:off x="685800" y="1357298"/>
            <a:ext cx="2743200" cy="4891102"/>
          </a:xfrm>
        </p:spPr>
        <p:txBody>
          <a:bodyPr>
            <a:noAutofit/>
          </a:bodyPr>
          <a:lstStyle/>
          <a:p>
            <a:r>
              <a:rPr lang="fr-FR" sz="2800" dirty="0" smtClean="0"/>
              <a:t>La ville s’étend sur 1 572 km². </a:t>
            </a:r>
            <a:r>
              <a:rPr lang="fr-FR" sz="1600" dirty="0" smtClean="0"/>
              <a:t>(Paris 105 km²)</a:t>
            </a:r>
          </a:p>
          <a:p>
            <a:r>
              <a:rPr lang="fr-FR" sz="2800" dirty="0" smtClean="0"/>
              <a:t>L’autoroute M 25 qui contourne Londres fait 188 km de long. C’est le deuxième périphérique le plus long d’Europe.</a:t>
            </a:r>
          </a:p>
        </p:txBody>
      </p:sp>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Des marées à Londres</a:t>
            </a:r>
            <a:endParaRPr lang="fr-FR" sz="3600" dirty="0"/>
          </a:p>
        </p:txBody>
      </p:sp>
      <p:sp>
        <p:nvSpPr>
          <p:cNvPr id="3" name="Espace réservé du contenu 2"/>
          <p:cNvSpPr>
            <a:spLocks noGrp="1"/>
          </p:cNvSpPr>
          <p:nvPr>
            <p:ph idx="1"/>
          </p:nvPr>
        </p:nvSpPr>
        <p:spPr/>
        <p:txBody>
          <a:bodyPr/>
          <a:lstStyle/>
          <a:p>
            <a:r>
              <a:rPr lang="fr-FR" dirty="0" smtClean="0"/>
              <a:t>Londres se situe à 50 km à l’ouest de l’estuaire de la Tamise, donc de la mer du Nord. </a:t>
            </a:r>
          </a:p>
          <a:p>
            <a:r>
              <a:rPr lang="fr-FR" dirty="0" smtClean="0"/>
              <a:t>Le fleuve est soumis aux marées. A cause de cela, Londres est largement inondable. Les menaces d’inondation sont sérieuses. Un premier barrage a été construit sur la Tamise dans les années 1970. Depuis 2005, un autre projet de barrage est à l’étude.</a:t>
            </a:r>
            <a:endParaRPr lang="fr-FR" dirty="0"/>
          </a:p>
        </p:txBody>
      </p:sp>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climat</a:t>
            </a:r>
            <a:endParaRPr lang="fr-FR" dirty="0"/>
          </a:p>
        </p:txBody>
      </p:sp>
      <p:sp>
        <p:nvSpPr>
          <p:cNvPr id="3" name="Espace réservé du contenu 2"/>
          <p:cNvSpPr>
            <a:spLocks noGrp="1"/>
          </p:cNvSpPr>
          <p:nvPr>
            <p:ph idx="1"/>
          </p:nvPr>
        </p:nvSpPr>
        <p:spPr/>
        <p:txBody>
          <a:bodyPr/>
          <a:lstStyle/>
          <a:p>
            <a:r>
              <a:rPr lang="fr-FR" dirty="0" smtClean="0"/>
              <a:t>Le climat est de type océanique.</a:t>
            </a:r>
          </a:p>
          <a:p>
            <a:r>
              <a:rPr lang="fr-FR" dirty="0" smtClean="0"/>
              <a:t>Il y a des précipitations régulières souvent sous forme de bruine mais la moyenne des précipitations annuelles est  inférieure à celles de Rome (Italie) ou de Sydney (Australie)! Le temps est souvent maussade dû à un manque d’ensoleillement.</a:t>
            </a:r>
          </a:p>
          <a:p>
            <a:r>
              <a:rPr lang="fr-FR" dirty="0" smtClean="0"/>
              <a:t>Les températures en été varient entre 20 et 25°. La température moyenne en janvier est de 5°.</a:t>
            </a:r>
            <a:endParaRPr lang="fr-FR" dirty="0"/>
          </a:p>
        </p:txBody>
      </p:sp>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Circuler à Londres</a:t>
            </a:r>
            <a:endParaRPr lang="fr-FR" dirty="0"/>
          </a:p>
        </p:txBody>
      </p:sp>
      <p:pic>
        <p:nvPicPr>
          <p:cNvPr id="9" name="Espace réservé du contenu 8" descr="Constructing_the_Metropolitan_Railway.png"/>
          <p:cNvPicPr>
            <a:picLocks noGrp="1" noChangeAspect="1"/>
          </p:cNvPicPr>
          <p:nvPr>
            <p:ph sz="half" idx="2"/>
          </p:nvPr>
        </p:nvPicPr>
        <p:blipFill>
          <a:blip r:embed="rId2"/>
          <a:stretch>
            <a:fillRect/>
          </a:stretch>
        </p:blipFill>
        <p:spPr>
          <a:xfrm>
            <a:off x="4648200" y="2746746"/>
            <a:ext cx="4038600" cy="2782146"/>
          </a:xfrm>
        </p:spPr>
      </p:pic>
      <p:sp>
        <p:nvSpPr>
          <p:cNvPr id="8" name="Espace réservé du contenu 7"/>
          <p:cNvSpPr>
            <a:spLocks noGrp="1"/>
          </p:cNvSpPr>
          <p:nvPr>
            <p:ph sz="half" idx="1"/>
          </p:nvPr>
        </p:nvSpPr>
        <p:spPr/>
        <p:txBody>
          <a:bodyPr/>
          <a:lstStyle/>
          <a:p>
            <a:r>
              <a:rPr lang="fr-FR" dirty="0" smtClean="0"/>
              <a:t>Pour qu’il y ait moins de voitures au centre ville, il y a une zone de péage de 7h à 18h30 du lundi au vendredi : 8 £ si on utilise la voiture (environ 12 €).</a:t>
            </a:r>
          </a:p>
          <a:p>
            <a:r>
              <a:rPr lang="fr-FR" dirty="0" smtClean="0"/>
              <a:t>Le métro londonien est le premier métro au monde(construit en 1863)</a:t>
            </a:r>
            <a:endParaRPr lang="fr-FR" dirty="0"/>
          </a:p>
        </p:txBody>
      </p:sp>
    </p:spTree>
  </p:cSld>
  <p:clrMapOvr>
    <a:masterClrMapping/>
  </p:clrMapOvr>
  <p:transition spd="slow">
    <p:wedg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Personnalisé 1">
      <a:majorFont>
        <a:latin typeface="Berlin Sans FB Demi"/>
        <a:ea typeface=""/>
        <a:cs typeface=""/>
      </a:majorFont>
      <a:minorFont>
        <a:latin typeface="Calibri"/>
        <a:ea typeface=""/>
        <a:cs typeface=""/>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1043</TotalTime>
  <Words>2064</Words>
  <Application>Microsoft Office PowerPoint</Application>
  <PresentationFormat>Affichage à l'écran (4:3)</PresentationFormat>
  <Paragraphs>154</Paragraphs>
  <Slides>50</Slides>
  <Notes>1</Notes>
  <HiddenSlides>0</HiddenSlides>
  <MMClips>0</MMClips>
  <ScaleCrop>false</ScaleCrop>
  <HeadingPairs>
    <vt:vector size="4" baseType="variant">
      <vt:variant>
        <vt:lpstr>Thème</vt:lpstr>
      </vt:variant>
      <vt:variant>
        <vt:i4>1</vt:i4>
      </vt:variant>
      <vt:variant>
        <vt:lpstr>Titres des diapositives</vt:lpstr>
      </vt:variant>
      <vt:variant>
        <vt:i4>50</vt:i4>
      </vt:variant>
    </vt:vector>
  </HeadingPairs>
  <TitlesOfParts>
    <vt:vector size="51" baseType="lpstr">
      <vt:lpstr>Débit</vt:lpstr>
      <vt:lpstr>LONDRES</vt:lpstr>
      <vt:lpstr>SOMMAIRE</vt:lpstr>
      <vt:lpstr>GEOGRAPHIE</vt:lpstr>
      <vt:lpstr>Diapositive 4</vt:lpstr>
      <vt:lpstr>Diapositive 5</vt:lpstr>
      <vt:lpstr>Se faire une idée de la taille</vt:lpstr>
      <vt:lpstr>Des marées à Londres</vt:lpstr>
      <vt:lpstr>Le climat</vt:lpstr>
      <vt:lpstr>Circuler à Londres</vt:lpstr>
      <vt:lpstr>Diapositive 10</vt:lpstr>
      <vt:lpstr>Le méridien de Greenwich</vt:lpstr>
      <vt:lpstr>HISTOIRE</vt:lpstr>
      <vt:lpstr>Diapositive 13</vt:lpstr>
      <vt:lpstr>Diapositive 14</vt:lpstr>
      <vt:lpstr>Au Moyen Age</vt:lpstr>
      <vt:lpstr>La peste et un grand incendie</vt:lpstr>
      <vt:lpstr>Aux temps modernes, des échanges commerciaux internationaux </vt:lpstr>
      <vt:lpstr>La ville d’Europe la plus riche</vt:lpstr>
      <vt:lpstr>Londres pendant la IIè GM :  le Blitz</vt:lpstr>
      <vt:lpstr>Actuellement, la City capitale financière</vt:lpstr>
      <vt:lpstr>LA   POPULATION</vt:lpstr>
      <vt:lpstr>3 zones d’habitation : </vt:lpstr>
      <vt:lpstr>Diapositive 23</vt:lpstr>
      <vt:lpstr>Des Londoniens d’origines diverses</vt:lpstr>
      <vt:lpstr>Le développement démographique du 16è au 20è s</vt:lpstr>
      <vt:lpstr>LA CULTURE</vt:lpstr>
      <vt:lpstr>L’ art à Londres</vt:lpstr>
      <vt:lpstr>Littérature, Théâtre et  Cinéma</vt:lpstr>
      <vt:lpstr>La musique</vt:lpstr>
      <vt:lpstr>Le sport</vt:lpstr>
      <vt:lpstr>UNE VISITE GUIDEE  DU CENTRE DE LONDRES</vt:lpstr>
      <vt:lpstr>LES 33 DISTRICTS</vt:lpstr>
      <vt:lpstr>     LA CITY District n°1, la City de Londres est un district à part. Il a sa propre police, son propre maire, des particularités  qui remontent au moyen âge. Aujourd’hui, la city est le quartier des affaires au centre de la ville. 2 km² de puissance économique mondiale.</vt:lpstr>
      <vt:lpstr>Mais on trouve aussi dans ce quartier Tower Bridge et la Tour de Londres, des bâtiments d’architecture plus ancienne. </vt:lpstr>
      <vt:lpstr>La Tour de Londres</vt:lpstr>
      <vt:lpstr>WESTMINSTER Dans ce district, on trouve le parlement britannique avec le célèbre Big Ben, la plupart des ministères, la résidence du premier ministre au 10 Downing  Street, l’Abbaye de Westminster,  Scotland Yard (police métropolitaine de Londres), et le grand palais de Buckingham où vit la Reine.</vt:lpstr>
      <vt:lpstr>L’abbaye de Westminster, fondée en 960, est le lieu de couronnement des rois et reines britanniques depuis le sacre de Guillaume le conquérant en 1066.</vt:lpstr>
      <vt:lpstr>Dans le même district, se trouve la célèbre place emblématique de Londres : Piccadilly circus avec ses grandes enseignes ainsi que Trafalgar square, place bien connue pour être un espace de rencontre et de liberté d’expression.</vt:lpstr>
      <vt:lpstr>CAMDEN Ce district est composé de plusieurs quartiers très différents, d’une grande diversité de population et d’architecture.</vt:lpstr>
      <vt:lpstr>Le district de Camden est traversé par Oxford street</vt:lpstr>
      <vt:lpstr>Plus au sud, le quartier de Soho, l’un des quartiers les plus animés de la capitale </vt:lpstr>
      <vt:lpstr>C’est aussi là qu’on peut visiter le British Museum, inauguré en 1753, un des plus grands musées au monde et Covent Garden, d’anciennes halles du XIXè s., un marché couvert. Des spectacles de rue se jouent sur le parvis.</vt:lpstr>
      <vt:lpstr>KENSINGTON ET CHELSEA</vt:lpstr>
      <vt:lpstr>Diapositive 44</vt:lpstr>
      <vt:lpstr>              Harrods</vt:lpstr>
      <vt:lpstr>SOUTHWARK, un district de l’autre côté de la Tamise</vt:lpstr>
      <vt:lpstr>UNE VILLE VERTE</vt:lpstr>
      <vt:lpstr>Diapositive 48</vt:lpstr>
      <vt:lpstr>Hyde Park</vt:lpstr>
      <vt:lpstr>En 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LONDRES</dc:title>
  <dc:creator>Hélène</dc:creator>
  <cp:lastModifiedBy>Hélène</cp:lastModifiedBy>
  <cp:revision>147</cp:revision>
  <dcterms:created xsi:type="dcterms:W3CDTF">2016-01-10T10:27:21Z</dcterms:created>
  <dcterms:modified xsi:type="dcterms:W3CDTF">2016-03-30T11:50:23Z</dcterms:modified>
</cp:coreProperties>
</file>