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1" r:id="rId3"/>
    <p:sldId id="259" r:id="rId4"/>
    <p:sldId id="260" r:id="rId5"/>
    <p:sldId id="258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88163" cy="100203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3240" y="-114"/>
      </p:cViewPr>
      <p:guideLst>
        <p:guide orient="horz" pos="3156"/>
        <p:guide pos="217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CFE705F7-2F7E-49AA-8934-F1EEA95D0EF9}" type="datetimeFigureOut">
              <a:rPr lang="fr-FR" smtClean="0"/>
              <a:pPr/>
              <a:t>06/02/2017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FF9A4EED-E938-4262-818E-0FF07158DA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9A4EED-E938-4262-818E-0FF07158DA57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A9085-FD8E-4859-97AF-BCDE72B5CCBD}" type="datetimeFigureOut">
              <a:rPr lang="fr-FR" smtClean="0"/>
              <a:pPr/>
              <a:t>06/02/2017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42035-1EAF-4D79-B1C0-5C7BBF43C0C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A9085-FD8E-4859-97AF-BCDE72B5CCBD}" type="datetimeFigureOut">
              <a:rPr lang="fr-FR" smtClean="0"/>
              <a:pPr/>
              <a:t>06/02/2017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42035-1EAF-4D79-B1C0-5C7BBF43C0C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A9085-FD8E-4859-97AF-BCDE72B5CCBD}" type="datetimeFigureOut">
              <a:rPr lang="fr-FR" smtClean="0"/>
              <a:pPr/>
              <a:t>06/02/2017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42035-1EAF-4D79-B1C0-5C7BBF43C0C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A9085-FD8E-4859-97AF-BCDE72B5CCBD}" type="datetimeFigureOut">
              <a:rPr lang="fr-FR" smtClean="0"/>
              <a:pPr/>
              <a:t>06/02/2017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42035-1EAF-4D79-B1C0-5C7BBF43C0C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A9085-FD8E-4859-97AF-BCDE72B5CCBD}" type="datetimeFigureOut">
              <a:rPr lang="fr-FR" smtClean="0"/>
              <a:pPr/>
              <a:t>06/02/2017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42035-1EAF-4D79-B1C0-5C7BBF43C0C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A9085-FD8E-4859-97AF-BCDE72B5CCBD}" type="datetimeFigureOut">
              <a:rPr lang="fr-FR" smtClean="0"/>
              <a:pPr/>
              <a:t>06/02/2017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42035-1EAF-4D79-B1C0-5C7BBF43C0C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A9085-FD8E-4859-97AF-BCDE72B5CCBD}" type="datetimeFigureOut">
              <a:rPr lang="fr-FR" smtClean="0"/>
              <a:pPr/>
              <a:t>06/02/2017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42035-1EAF-4D79-B1C0-5C7BBF43C0C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A9085-FD8E-4859-97AF-BCDE72B5CCBD}" type="datetimeFigureOut">
              <a:rPr lang="fr-FR" smtClean="0"/>
              <a:pPr/>
              <a:t>06/02/2017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42035-1EAF-4D79-B1C0-5C7BBF43C0C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A9085-FD8E-4859-97AF-BCDE72B5CCBD}" type="datetimeFigureOut">
              <a:rPr lang="fr-FR" smtClean="0"/>
              <a:pPr/>
              <a:t>06/02/2017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42035-1EAF-4D79-B1C0-5C7BBF43C0C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A9085-FD8E-4859-97AF-BCDE72B5CCBD}" type="datetimeFigureOut">
              <a:rPr lang="fr-FR" smtClean="0"/>
              <a:pPr/>
              <a:t>06/02/2017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42035-1EAF-4D79-B1C0-5C7BBF43C0C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A9085-FD8E-4859-97AF-BCDE72B5CCBD}" type="datetimeFigureOut">
              <a:rPr lang="fr-FR" smtClean="0"/>
              <a:pPr/>
              <a:t>06/02/2017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42035-1EAF-4D79-B1C0-5C7BBF43C0C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A9085-FD8E-4859-97AF-BCDE72B5CCBD}" type="datetimeFigureOut">
              <a:rPr lang="fr-FR" smtClean="0"/>
              <a:pPr/>
              <a:t>06/02/2017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B42035-1EAF-4D79-B1C0-5C7BBF43C0C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hristophe\Documents\Documents Sandra\108px-Région_Franche-Comté_(logo_compact).svg.png"/>
          <p:cNvPicPr>
            <a:picLocks noChangeAspect="1" noChangeArrowheads="1"/>
          </p:cNvPicPr>
          <p:nvPr/>
        </p:nvPicPr>
        <p:blipFill>
          <a:blip r:embed="rId3" cstate="print"/>
          <a:srcRect b="10811"/>
          <a:stretch>
            <a:fillRect/>
          </a:stretch>
        </p:blipFill>
        <p:spPr bwMode="auto">
          <a:xfrm>
            <a:off x="1835696" y="836712"/>
            <a:ext cx="4913376" cy="51125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Gastronomie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sz="2400" dirty="0" smtClean="0"/>
              <a:t>On trouve de nombreuses spécialités culinaires en Franche-Comté, vous en connaissez certaines.</a:t>
            </a:r>
          </a:p>
          <a:p>
            <a:pPr marL="0" indent="0">
              <a:buNone/>
            </a:pPr>
            <a:endParaRPr lang="fr-FR" sz="2400" dirty="0" smtClean="0"/>
          </a:p>
          <a:p>
            <a:pPr marL="0" indent="0">
              <a:buNone/>
            </a:pPr>
            <a:r>
              <a:rPr lang="fr-FR" sz="1900" dirty="0" smtClean="0"/>
              <a:t>Les fromages : </a:t>
            </a:r>
          </a:p>
          <a:p>
            <a:pPr marL="0" indent="0">
              <a:buNone/>
            </a:pPr>
            <a:r>
              <a:rPr lang="fr-FR" sz="1900" dirty="0" smtClean="0"/>
              <a:t>Comté, Morbier, Mont d’or, </a:t>
            </a:r>
            <a:r>
              <a:rPr lang="fr-FR" sz="1900" dirty="0" err="1" smtClean="0"/>
              <a:t>Cancoillote</a:t>
            </a:r>
            <a:r>
              <a:rPr lang="fr-FR" sz="1900" dirty="0" smtClean="0"/>
              <a:t> et Vache qui rit</a:t>
            </a:r>
          </a:p>
          <a:p>
            <a:pPr marL="0" indent="0">
              <a:buNone/>
            </a:pPr>
            <a:endParaRPr lang="fr-FR" sz="1050" dirty="0" smtClean="0"/>
          </a:p>
          <a:p>
            <a:pPr marL="0" indent="0">
              <a:buNone/>
            </a:pPr>
            <a:r>
              <a:rPr lang="fr-FR" sz="2000" dirty="0" smtClean="0"/>
              <a:t>La </a:t>
            </a:r>
            <a:r>
              <a:rPr lang="fr-FR" sz="1900" dirty="0" smtClean="0"/>
              <a:t>charcuterie :</a:t>
            </a:r>
          </a:p>
          <a:p>
            <a:pPr marL="0" indent="0">
              <a:buNone/>
            </a:pPr>
            <a:r>
              <a:rPr lang="fr-FR" sz="1900" dirty="0" smtClean="0"/>
              <a:t>Saucisse de Montbéliard, Saucisse de Morteau, Jambon de </a:t>
            </a:r>
            <a:r>
              <a:rPr lang="fr-FR" sz="1900" dirty="0" err="1" smtClean="0"/>
              <a:t>Luxeuil</a:t>
            </a:r>
            <a:endParaRPr lang="fr-FR" sz="1900" dirty="0" smtClean="0"/>
          </a:p>
          <a:p>
            <a:pPr marL="0" indent="0">
              <a:buNone/>
            </a:pPr>
            <a:endParaRPr lang="fr-FR" sz="1100" dirty="0" smtClean="0"/>
          </a:p>
          <a:p>
            <a:pPr marL="0" indent="0">
              <a:buNone/>
            </a:pPr>
            <a:r>
              <a:rPr lang="fr-FR" sz="1900" dirty="0" smtClean="0"/>
              <a:t>Desserts : </a:t>
            </a:r>
          </a:p>
          <a:p>
            <a:pPr marL="0" indent="0">
              <a:buNone/>
            </a:pPr>
            <a:r>
              <a:rPr lang="fr-FR" sz="1900" dirty="0" smtClean="0"/>
              <a:t>Gâteau de ménage, Paris-Belfort, Galette Comtoise, </a:t>
            </a:r>
            <a:r>
              <a:rPr lang="fr-FR" sz="1900" dirty="0" err="1" smtClean="0"/>
              <a:t>Jeanbonhommes</a:t>
            </a:r>
            <a:r>
              <a:rPr lang="fr-FR" sz="1900" dirty="0" smtClean="0"/>
              <a:t> (c’est le nom du </a:t>
            </a:r>
            <a:r>
              <a:rPr lang="fr-FR" sz="1900" dirty="0" err="1" smtClean="0"/>
              <a:t>Mannele</a:t>
            </a:r>
            <a:r>
              <a:rPr lang="fr-FR" sz="1900" dirty="0" smtClean="0"/>
              <a:t> à Belfort)</a:t>
            </a:r>
          </a:p>
          <a:p>
            <a:pPr marL="0" indent="0">
              <a:buNone/>
            </a:pPr>
            <a:endParaRPr lang="fr-FR" sz="1100" dirty="0" smtClean="0"/>
          </a:p>
          <a:p>
            <a:pPr marL="0" indent="0">
              <a:buNone/>
            </a:pPr>
            <a:r>
              <a:rPr lang="fr-FR" sz="1900" dirty="0" smtClean="0"/>
              <a:t>Les vins et alcools :</a:t>
            </a:r>
          </a:p>
          <a:p>
            <a:pPr marL="0" indent="0">
              <a:buNone/>
            </a:pPr>
            <a:r>
              <a:rPr lang="fr-FR" sz="1900" dirty="0" smtClean="0"/>
              <a:t>Crémant du Jura, Vin jaune, Vin de paille, Gentiane, Pont</a:t>
            </a:r>
          </a:p>
          <a:p>
            <a:pPr marL="0" indent="0">
              <a:buNone/>
            </a:pPr>
            <a:endParaRPr lang="fr-FR" sz="2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Géographie (1/4)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51920" y="1600200"/>
            <a:ext cx="4834880" cy="4525963"/>
          </a:xfrm>
        </p:spPr>
        <p:txBody>
          <a:bodyPr>
            <a:normAutofit fontScale="62500" lnSpcReduction="20000"/>
          </a:bodyPr>
          <a:lstStyle/>
          <a:p>
            <a:pPr algn="just"/>
            <a:endParaRPr lang="fr-FR" dirty="0" smtClean="0"/>
          </a:p>
          <a:p>
            <a:pPr algn="just"/>
            <a:r>
              <a:rPr lang="fr-FR" dirty="0" smtClean="0"/>
              <a:t>La Franche Comté est une ancienne région de l’est de la France.</a:t>
            </a:r>
          </a:p>
          <a:p>
            <a:pPr algn="just"/>
            <a:endParaRPr lang="fr-FR" dirty="0" smtClean="0"/>
          </a:p>
          <a:p>
            <a:pPr algn="just"/>
            <a:r>
              <a:rPr lang="fr-FR" dirty="0" smtClean="0"/>
              <a:t>Ses habitants s’appellent les Franc-Comtois.</a:t>
            </a:r>
          </a:p>
          <a:p>
            <a:pPr algn="just"/>
            <a:endParaRPr lang="fr-FR" dirty="0" smtClean="0"/>
          </a:p>
          <a:p>
            <a:pPr algn="just"/>
            <a:r>
              <a:rPr lang="fr-FR" dirty="0" smtClean="0"/>
              <a:t>Elle se compose de 4 départements</a:t>
            </a:r>
          </a:p>
          <a:p>
            <a:pPr lvl="1" algn="just"/>
            <a:r>
              <a:rPr lang="fr-FR" dirty="0" smtClean="0"/>
              <a:t>Le Doubs (25)</a:t>
            </a:r>
          </a:p>
          <a:p>
            <a:pPr lvl="1" algn="just"/>
            <a:r>
              <a:rPr lang="fr-FR" dirty="0" smtClean="0"/>
              <a:t>Le Jura (39)</a:t>
            </a:r>
          </a:p>
          <a:p>
            <a:pPr lvl="1" algn="just"/>
            <a:r>
              <a:rPr lang="fr-FR" dirty="0" smtClean="0"/>
              <a:t>La Haute-Saône (70)</a:t>
            </a:r>
          </a:p>
          <a:p>
            <a:pPr lvl="1" algn="just"/>
            <a:r>
              <a:rPr lang="fr-FR" dirty="0" smtClean="0"/>
              <a:t>Le Territoire de Belfort (90)</a:t>
            </a:r>
          </a:p>
          <a:p>
            <a:pPr algn="just"/>
            <a:endParaRPr lang="fr-FR" dirty="0" smtClean="0"/>
          </a:p>
          <a:p>
            <a:pPr algn="just"/>
            <a:r>
              <a:rPr lang="fr-FR" dirty="0" smtClean="0"/>
              <a:t>En 2013, il y avait 1.117.906 habitants alors qu’en Alsace, il y en avait 2 millions.</a:t>
            </a:r>
          </a:p>
          <a:p>
            <a:pPr algn="just"/>
            <a:endParaRPr lang="fr-FR" dirty="0"/>
          </a:p>
        </p:txBody>
      </p:sp>
      <p:pic>
        <p:nvPicPr>
          <p:cNvPr id="2050" name="Picture 2" descr="C:\Users\Christophe\Documents\Ecole\carte_franche_comte_departements.jpg"/>
          <p:cNvPicPr>
            <a:picLocks noChangeAspect="1" noChangeArrowheads="1"/>
          </p:cNvPicPr>
          <p:nvPr/>
        </p:nvPicPr>
        <p:blipFill>
          <a:blip r:embed="rId2" cstate="print"/>
          <a:srcRect b="4293"/>
          <a:stretch>
            <a:fillRect/>
          </a:stretch>
        </p:blipFill>
        <p:spPr bwMode="auto">
          <a:xfrm>
            <a:off x="467544" y="1628799"/>
            <a:ext cx="3312368" cy="43204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Géographie (2/4)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fr-FR" sz="2200" dirty="0" smtClean="0"/>
              <a:t>La Franche-Comté est frontalière avec la Suisse, et très proche de l'Allemagne et  de l'Italie. </a:t>
            </a:r>
          </a:p>
          <a:p>
            <a:pPr algn="just"/>
            <a:endParaRPr lang="fr-FR" sz="2200" dirty="0" smtClean="0"/>
          </a:p>
          <a:p>
            <a:pPr algn="just"/>
            <a:r>
              <a:rPr lang="fr-FR" sz="2200" dirty="0" smtClean="0"/>
              <a:t>Le territoire </a:t>
            </a:r>
            <a:r>
              <a:rPr lang="fr-FR" sz="2200" dirty="0"/>
              <a:t>comtois </a:t>
            </a:r>
            <a:r>
              <a:rPr lang="fr-FR" sz="2200" dirty="0" smtClean="0"/>
              <a:t>est composé </a:t>
            </a:r>
            <a:r>
              <a:rPr lang="fr-FR" sz="2200" dirty="0"/>
              <a:t>de nombreuses petites communes (95 % ont moins de 2 000 habitants). </a:t>
            </a:r>
            <a:endParaRPr lang="fr-FR" sz="2200" dirty="0" smtClean="0"/>
          </a:p>
          <a:p>
            <a:pPr algn="just"/>
            <a:endParaRPr lang="fr-FR" sz="2200" dirty="0" smtClean="0"/>
          </a:p>
          <a:p>
            <a:pPr algn="just"/>
            <a:r>
              <a:rPr lang="fr-FR" sz="2200" dirty="0" smtClean="0"/>
              <a:t>L'est </a:t>
            </a:r>
            <a:r>
              <a:rPr lang="fr-FR" sz="2200" dirty="0"/>
              <a:t>de la région est </a:t>
            </a:r>
            <a:r>
              <a:rPr lang="fr-FR" sz="2200" dirty="0" smtClean="0"/>
              <a:t>montagneux. On y trouve le massif du Jura et une partie des Vosges</a:t>
            </a:r>
          </a:p>
          <a:p>
            <a:pPr algn="just"/>
            <a:endParaRPr lang="fr-FR" sz="2200" dirty="0" smtClean="0"/>
          </a:p>
          <a:p>
            <a:pPr algn="just"/>
            <a:r>
              <a:rPr lang="fr-FR" sz="2200" dirty="0" smtClean="0"/>
              <a:t>Les </a:t>
            </a:r>
            <a:r>
              <a:rPr lang="fr-FR" sz="2200" dirty="0"/>
              <a:t>trois principaux sommets sont le Crêt Pela à </a:t>
            </a:r>
            <a:r>
              <a:rPr lang="fr-FR" sz="2200" dirty="0" smtClean="0"/>
              <a:t>1.495m</a:t>
            </a:r>
            <a:r>
              <a:rPr lang="fr-FR" sz="2200" dirty="0"/>
              <a:t> dans le Jura, le mont d'Or </a:t>
            </a:r>
            <a:r>
              <a:rPr lang="fr-FR" sz="2200" dirty="0" smtClean="0"/>
              <a:t>à</a:t>
            </a:r>
            <a:r>
              <a:rPr lang="fr-FR" sz="2200" dirty="0"/>
              <a:t> </a:t>
            </a:r>
            <a:r>
              <a:rPr lang="fr-FR" sz="2200" dirty="0" smtClean="0"/>
              <a:t>1.463m</a:t>
            </a:r>
            <a:r>
              <a:rPr lang="fr-FR" sz="2200" dirty="0"/>
              <a:t> dans le </a:t>
            </a:r>
            <a:r>
              <a:rPr lang="fr-FR" sz="2200" dirty="0" smtClean="0"/>
              <a:t>Doubs </a:t>
            </a:r>
            <a:r>
              <a:rPr lang="fr-FR" sz="2200" dirty="0"/>
              <a:t>et le Ballon d'Alsace </a:t>
            </a:r>
            <a:r>
              <a:rPr lang="fr-FR" sz="2200" dirty="0" smtClean="0"/>
              <a:t>à</a:t>
            </a:r>
            <a:r>
              <a:rPr lang="fr-FR" sz="2200" dirty="0"/>
              <a:t> </a:t>
            </a:r>
            <a:r>
              <a:rPr lang="fr-FR" sz="2200" dirty="0" smtClean="0"/>
              <a:t>1.247m</a:t>
            </a:r>
            <a:r>
              <a:rPr lang="fr-FR" sz="2200" dirty="0"/>
              <a:t> dans le Territoire de Belfort. </a:t>
            </a:r>
            <a:endParaRPr lang="fr-FR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Géographie (3/4)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r-FR" sz="2800" dirty="0" smtClean="0"/>
              <a:t>La capitale de la Région est aussi la capitale du département du Doubs. Il s’agit de Besançon (116.000 habitants).</a:t>
            </a:r>
          </a:p>
          <a:p>
            <a:pPr algn="just"/>
            <a:endParaRPr lang="fr-FR" sz="2800" dirty="0" smtClean="0"/>
          </a:p>
          <a:p>
            <a:pPr algn="just"/>
            <a:r>
              <a:rPr lang="fr-FR" sz="2800" dirty="0" smtClean="0"/>
              <a:t>Les plus grandes villes de Franche-Comté sont :</a:t>
            </a:r>
          </a:p>
          <a:p>
            <a:pPr lvl="1" algn="just"/>
            <a:r>
              <a:rPr lang="fr-FR" sz="2400" dirty="0" smtClean="0"/>
              <a:t>Belfort (90) : 50.000 habitants</a:t>
            </a:r>
          </a:p>
          <a:p>
            <a:pPr lvl="1" algn="just"/>
            <a:r>
              <a:rPr lang="fr-FR" sz="2400" dirty="0" smtClean="0"/>
              <a:t>Montbéliard (25) : 26.000 habitants</a:t>
            </a:r>
          </a:p>
          <a:p>
            <a:pPr lvl="1" algn="just"/>
            <a:r>
              <a:rPr lang="fr-FR" sz="2400" dirty="0" smtClean="0"/>
              <a:t>Dôle (39) : 23.000 habitants</a:t>
            </a:r>
          </a:p>
          <a:p>
            <a:pPr lvl="1" algn="just"/>
            <a:r>
              <a:rPr lang="fr-FR" sz="2400" dirty="0" smtClean="0"/>
              <a:t>Lons-le-Saunier : 17.000 habitants 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exterieu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9992" y="2492896"/>
            <a:ext cx="4211960" cy="1512168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Géographie (4/4)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395536" y="3068960"/>
            <a:ext cx="381642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600" dirty="0" smtClean="0"/>
              <a:t>Il y a en Franche-Comté près de 1.000 étangs et 80 lacs (Lac de Champagney, dans la Haute-Saône et l’étang du Malsaucy près de Belfort connu pour le Festival des </a:t>
            </a:r>
            <a:r>
              <a:rPr lang="fr-FR" sz="1600" dirty="0" err="1" smtClean="0"/>
              <a:t>Eurockéennes</a:t>
            </a:r>
            <a:r>
              <a:rPr lang="fr-FR" sz="1600" dirty="0" smtClean="0"/>
              <a:t>)</a:t>
            </a:r>
          </a:p>
          <a:p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395536" y="1556793"/>
            <a:ext cx="3744416" cy="13681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600" dirty="0" smtClean="0"/>
              <a:t>La région est traversée par le Canal Rhin-Rhône ainsi que par plusieurs fleuves et rivières comme le Doubs, la Saône, l’Ain et la Savoureuse.</a:t>
            </a:r>
          </a:p>
          <a:p>
            <a:pPr algn="just"/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4572000" y="1556792"/>
            <a:ext cx="4176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Presque la moitié de la région est recouverte de forêts. On y trouve des hêtres, des chênes et des sapins mais aussi des épicéas.</a:t>
            </a:r>
          </a:p>
          <a:p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4499992" y="4653136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600" dirty="0" smtClean="0"/>
              <a:t>En Franche-Comté, il y beaucoup de gibier (cerfs, sangliers…) mais aussi de nombreux autres animaux sauvages plus rares comme le lynx chat sauvage) et le chamois (sorte de chèvre sauvage).</a:t>
            </a:r>
          </a:p>
        </p:txBody>
      </p:sp>
      <p:pic>
        <p:nvPicPr>
          <p:cNvPr id="11" name="Image 10" descr="267px-Lynx_lynx_1_(Martin_Mecnarowski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67744" y="4653136"/>
            <a:ext cx="2153416" cy="1451741"/>
          </a:xfrm>
          <a:prstGeom prst="rect">
            <a:avLst/>
          </a:prstGeom>
        </p:spPr>
      </p:pic>
      <p:pic>
        <p:nvPicPr>
          <p:cNvPr id="12" name="Image 11" descr="1309577-Chamoi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9070" y="4653136"/>
            <a:ext cx="1920214" cy="14401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Histoire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fr-FR" dirty="0" smtClean="0"/>
              <a:t>La Franche-Comté est une des plus anciennes régions de France. Elle a plus de 1.000 ans.</a:t>
            </a:r>
          </a:p>
          <a:p>
            <a:pPr algn="just"/>
            <a:endParaRPr lang="fr-FR" dirty="0" smtClean="0"/>
          </a:p>
          <a:p>
            <a:pPr algn="just"/>
            <a:r>
              <a:rPr lang="fr-FR" dirty="0" smtClean="0"/>
              <a:t>Au départ composée du Doubs, du Jura et de la Haute-Saône, on lui a rajouté Montbéliard qui se trouvait dans le Haut-Rhin en 1816.</a:t>
            </a:r>
          </a:p>
          <a:p>
            <a:pPr algn="just"/>
            <a:endParaRPr lang="fr-FR" dirty="0" smtClean="0"/>
          </a:p>
          <a:p>
            <a:pPr algn="just"/>
            <a:r>
              <a:rPr lang="fr-FR" dirty="0" smtClean="0"/>
              <a:t>Après la guerre de 1871, la Ville de Belfort qui était en Alsace est restée Française et le département du Territoire de Belfort a été crée </a:t>
            </a:r>
            <a:r>
              <a:rPr lang="fr-FR" smtClean="0"/>
              <a:t>quelques années plus tard.</a:t>
            </a:r>
            <a:endParaRPr lang="fr-FR" dirty="0" smtClean="0"/>
          </a:p>
          <a:p>
            <a:pPr algn="just"/>
            <a:endParaRPr lang="fr-FR" dirty="0" smtClean="0"/>
          </a:p>
          <a:p>
            <a:pPr algn="just"/>
            <a:r>
              <a:rPr lang="fr-FR" dirty="0" smtClean="0"/>
              <a:t>Le Territoire de Belfort est ensuite venu se rajouter à la Franche-Comté.</a:t>
            </a:r>
          </a:p>
          <a:p>
            <a:pPr algn="just">
              <a:buNone/>
            </a:pP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Monuments historiques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lnSpcReduction="10000"/>
          </a:bodyPr>
          <a:lstStyle/>
          <a:p>
            <a:pPr marL="72000" indent="0">
              <a:buNone/>
            </a:pPr>
            <a:r>
              <a:rPr lang="fr-FR" sz="2200" dirty="0" smtClean="0"/>
              <a:t>On trouve en Franche-Comté de nombreux monuments historiques.</a:t>
            </a:r>
          </a:p>
          <a:p>
            <a:pPr marL="72000" indent="0">
              <a:buNone/>
            </a:pPr>
            <a:endParaRPr lang="fr-FR" dirty="0" smtClean="0"/>
          </a:p>
          <a:p>
            <a:endParaRPr lang="fr-FR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36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200" dirty="0" smtClean="0"/>
          </a:p>
          <a:p>
            <a:pPr>
              <a:buNone/>
            </a:pPr>
            <a:endParaRPr lang="fr-FR" sz="2200" dirty="0" smtClean="0"/>
          </a:p>
          <a:p>
            <a:pPr>
              <a:buNone/>
            </a:pPr>
            <a:r>
              <a:rPr lang="fr-FR" sz="2200" dirty="0" smtClean="0"/>
              <a:t>On peut aussi visiter de nombreux châteaux.</a:t>
            </a:r>
            <a:endParaRPr lang="fr-FR" dirty="0"/>
          </a:p>
        </p:txBody>
      </p:sp>
      <p:pic>
        <p:nvPicPr>
          <p:cNvPr id="1026" name="Picture 2" descr="C:\Users\Christophe\Documents\Ecole\Lion_Belfo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2204864"/>
            <a:ext cx="1835696" cy="1299108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611560" y="2060848"/>
            <a:ext cx="30243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/>
              <a:t>Le Lion de Belfort crée par le sculpteur Alsacien Bartholdi, l’homme qui a sculpté la Statue de la Liberté que l’on peut voir à New-York.</a:t>
            </a:r>
          </a:p>
          <a:p>
            <a:pPr algn="just"/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5724128" y="4581128"/>
            <a:ext cx="26277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/>
              <a:t>Le Château de Belfort et ses remparts imaginés par Vauban.</a:t>
            </a:r>
          </a:p>
          <a:p>
            <a:pPr algn="just"/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6372200" y="2132856"/>
            <a:ext cx="18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La Saline Royale d’Arc et </a:t>
            </a:r>
            <a:r>
              <a:rPr lang="fr-FR" dirty="0" err="1" smtClean="0"/>
              <a:t>Senans</a:t>
            </a:r>
            <a:r>
              <a:rPr lang="fr-FR" dirty="0" smtClean="0"/>
              <a:t>.</a:t>
            </a:r>
          </a:p>
          <a:p>
            <a:pPr algn="just"/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971600" y="3789040"/>
            <a:ext cx="19643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La citadelle </a:t>
            </a:r>
          </a:p>
          <a:p>
            <a:pPr algn="ctr"/>
            <a:r>
              <a:rPr lang="fr-FR" dirty="0" smtClean="0"/>
              <a:t>de Besançon.</a:t>
            </a:r>
          </a:p>
          <a:p>
            <a:pPr algn="ctr"/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611560" y="2060848"/>
            <a:ext cx="5184576" cy="1584176"/>
          </a:xfrm>
          <a:prstGeom prst="rect">
            <a:avLst/>
          </a:prstGeom>
          <a:noFill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7" name="Picture 3" descr="C:\Users\Christophe\Documents\Ecole\800px-Saline_royale_d'Arc-et-Senans_nor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2924944"/>
            <a:ext cx="1682721" cy="1123216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6300192" y="2060848"/>
            <a:ext cx="1944216" cy="2160240"/>
          </a:xfrm>
          <a:prstGeom prst="rect">
            <a:avLst/>
          </a:prstGeom>
          <a:noFill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8" name="Picture 4" descr="C:\Users\Christophe\Documents\Ecole\Ambiance chateau - Fortifications de Belfort 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1920" y="4509120"/>
            <a:ext cx="1839753" cy="1224586"/>
          </a:xfrm>
          <a:prstGeom prst="rect">
            <a:avLst/>
          </a:prstGeom>
          <a:noFill/>
        </p:spPr>
      </p:pic>
      <p:pic>
        <p:nvPicPr>
          <p:cNvPr id="1029" name="Picture 5" descr="C:\Users\Christophe\Documents\Ecole\CRTFC_0000815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7584" y="4509120"/>
            <a:ext cx="2232248" cy="1320440"/>
          </a:xfrm>
          <a:prstGeom prst="rect">
            <a:avLst/>
          </a:prstGeom>
          <a:noFill/>
        </p:spPr>
      </p:pic>
      <p:sp>
        <p:nvSpPr>
          <p:cNvPr id="14" name="Rectangle 13"/>
          <p:cNvSpPr/>
          <p:nvPr/>
        </p:nvSpPr>
        <p:spPr>
          <a:xfrm>
            <a:off x="611560" y="3789040"/>
            <a:ext cx="2664296" cy="2088232"/>
          </a:xfrm>
          <a:prstGeom prst="rect">
            <a:avLst/>
          </a:prstGeom>
          <a:noFill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3707904" y="4365104"/>
            <a:ext cx="4680520" cy="1512168"/>
          </a:xfrm>
          <a:prstGeom prst="rect">
            <a:avLst/>
          </a:prstGeom>
          <a:noFill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9647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2400" dirty="0" smtClean="0"/>
              <a:t>La Franche-Comté est connue pour son passé industriel. </a:t>
            </a:r>
          </a:p>
          <a:p>
            <a:pPr marL="0" indent="0" algn="just">
              <a:buNone/>
            </a:pPr>
            <a:r>
              <a:rPr lang="fr-FR" sz="2400" dirty="0" smtClean="0"/>
              <a:t>De grandes entreprises sont nées en Franche-Comté.</a:t>
            </a:r>
          </a:p>
          <a:p>
            <a:pPr marL="0" indent="0" algn="just">
              <a:buNone/>
            </a:pPr>
            <a:endParaRPr lang="fr-FR" dirty="0" smtClean="0"/>
          </a:p>
        </p:txBody>
      </p:sp>
      <p:sp>
        <p:nvSpPr>
          <p:cNvPr id="4" name="ZoneTexte 3"/>
          <p:cNvSpPr txBox="1"/>
          <p:nvPr/>
        </p:nvSpPr>
        <p:spPr>
          <a:xfrm>
            <a:off x="467544" y="2636912"/>
            <a:ext cx="23762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b="1" dirty="0" smtClean="0"/>
              <a:t>Peugeot</a:t>
            </a:r>
            <a:r>
              <a:rPr lang="fr-FR" dirty="0" smtClean="0"/>
              <a:t> pour les voitures, les vélos, les scooters et les accessoires de cuisine</a:t>
            </a:r>
          </a:p>
          <a:p>
            <a:pPr algn="just"/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6012160" y="2420888"/>
            <a:ext cx="26642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 smtClean="0"/>
              <a:t>Lip</a:t>
            </a:r>
            <a:r>
              <a:rPr lang="fr-FR" dirty="0" smtClean="0"/>
              <a:t> pour les horloges et les montres</a:t>
            </a:r>
          </a:p>
          <a:p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347864" y="3429001"/>
            <a:ext cx="237626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b="1" dirty="0" err="1" smtClean="0"/>
              <a:t>Alstom</a:t>
            </a:r>
            <a:r>
              <a:rPr lang="fr-FR" dirty="0" smtClean="0"/>
              <a:t> pour les trains, les métros et les éoliennes. </a:t>
            </a:r>
          </a:p>
          <a:p>
            <a:pPr algn="just"/>
            <a:r>
              <a:rPr lang="fr-FR" dirty="0" smtClean="0"/>
              <a:t>Le premier TGV a été construit dans l’usine de Belfort.</a:t>
            </a:r>
          </a:p>
          <a:p>
            <a:endParaRPr lang="fr-FR" dirty="0"/>
          </a:p>
        </p:txBody>
      </p:sp>
      <p:pic>
        <p:nvPicPr>
          <p:cNvPr id="2051" name="Picture 3" descr="C:\Users\Christophe\Documents\Ecole\Lhistoire-et-la-signification-du-logo-Peugeo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005064"/>
            <a:ext cx="2279479" cy="1728192"/>
          </a:xfrm>
          <a:prstGeom prst="rect">
            <a:avLst/>
          </a:prstGeom>
          <a:noFill/>
        </p:spPr>
      </p:pic>
      <p:pic>
        <p:nvPicPr>
          <p:cNvPr id="2052" name="Picture 4" descr="C:\Users\Christophe\Documents\Ecole\8280355633_ca1d79c0cd.jpg"/>
          <p:cNvPicPr>
            <a:picLocks noChangeAspect="1" noChangeArrowheads="1"/>
          </p:cNvPicPr>
          <p:nvPr/>
        </p:nvPicPr>
        <p:blipFill>
          <a:blip r:embed="rId3" cstate="print"/>
          <a:srcRect l="6675" t="11660" r="8470" b="15466"/>
          <a:stretch>
            <a:fillRect/>
          </a:stretch>
        </p:blipFill>
        <p:spPr bwMode="auto">
          <a:xfrm>
            <a:off x="6228184" y="5013176"/>
            <a:ext cx="2448272" cy="1492849"/>
          </a:xfrm>
          <a:prstGeom prst="rect">
            <a:avLst/>
          </a:prstGeom>
          <a:noFill/>
        </p:spPr>
      </p:pic>
      <p:sp>
        <p:nvSpPr>
          <p:cNvPr id="10" name="ZoneTexte 9"/>
          <p:cNvSpPr txBox="1"/>
          <p:nvPr/>
        </p:nvSpPr>
        <p:spPr>
          <a:xfrm>
            <a:off x="6156176" y="4293096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b="1" dirty="0" smtClean="0"/>
              <a:t>Japy</a:t>
            </a:r>
            <a:r>
              <a:rPr lang="fr-FR" dirty="0" smtClean="0"/>
              <a:t> pour les montres et les machines à écrire</a:t>
            </a:r>
          </a:p>
        </p:txBody>
      </p:sp>
      <p:pic>
        <p:nvPicPr>
          <p:cNvPr id="2053" name="Picture 5" descr="C:\Users\Christophe\Documents\Ecole\Alstom_Logo.de-D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47864" y="2708920"/>
            <a:ext cx="2232248" cy="610963"/>
          </a:xfrm>
          <a:prstGeom prst="rect">
            <a:avLst/>
          </a:prstGeom>
          <a:noFill/>
        </p:spPr>
      </p:pic>
      <p:pic>
        <p:nvPicPr>
          <p:cNvPr id="2054" name="Picture 6" descr="C:\Users\Christophe\Documents\Ecole\protot1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47864" y="5229200"/>
            <a:ext cx="2225824" cy="1366099"/>
          </a:xfrm>
          <a:prstGeom prst="rect">
            <a:avLst/>
          </a:prstGeom>
          <a:noFill/>
        </p:spPr>
      </p:pic>
      <p:pic>
        <p:nvPicPr>
          <p:cNvPr id="2055" name="Picture 7" descr="C:\Users\Christophe\Documents\Ecole\logo-Lip+1999+nor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32240" y="2996952"/>
            <a:ext cx="1099840" cy="10998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Personnalités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z="2400" dirty="0" smtClean="0"/>
              <a:t>La Franche-Comté est la terre d’origine de nombreuses personnalités :</a:t>
            </a:r>
          </a:p>
          <a:p>
            <a:pPr marL="0" indent="0">
              <a:buNone/>
            </a:pPr>
            <a:endParaRPr lang="fr-FR" sz="2400" dirty="0" smtClean="0"/>
          </a:p>
          <a:p>
            <a:r>
              <a:rPr lang="fr-FR" sz="1800" dirty="0" smtClean="0"/>
              <a:t>Gustave Courbet : peintre</a:t>
            </a:r>
          </a:p>
          <a:p>
            <a:r>
              <a:rPr lang="fr-FR" sz="1800" dirty="0" smtClean="0"/>
              <a:t>Victor Hugo : écrivain, auteur des Misérables</a:t>
            </a:r>
          </a:p>
          <a:p>
            <a:r>
              <a:rPr lang="fr-FR" sz="1800" dirty="0" smtClean="0"/>
              <a:t>Louis Pasteur : scientifique, inventeur du vaccin contre la rage</a:t>
            </a:r>
          </a:p>
          <a:p>
            <a:r>
              <a:rPr lang="fr-FR" sz="1800" dirty="0" smtClean="0"/>
              <a:t>Rouget de </a:t>
            </a:r>
            <a:r>
              <a:rPr lang="fr-FR" sz="1800" dirty="0" err="1" smtClean="0"/>
              <a:t>Lisle</a:t>
            </a:r>
            <a:r>
              <a:rPr lang="fr-FR" sz="1800" dirty="0" smtClean="0"/>
              <a:t> : auteur de La Marseillaise</a:t>
            </a:r>
          </a:p>
          <a:p>
            <a:r>
              <a:rPr lang="fr-FR" sz="1800" dirty="0" smtClean="0"/>
              <a:t>Amaury </a:t>
            </a:r>
            <a:r>
              <a:rPr lang="fr-FR" sz="1800" dirty="0" err="1" smtClean="0"/>
              <a:t>Levaux</a:t>
            </a:r>
            <a:r>
              <a:rPr lang="fr-FR" sz="1800" dirty="0" smtClean="0"/>
              <a:t> : champion de natation</a:t>
            </a:r>
          </a:p>
          <a:p>
            <a:r>
              <a:rPr lang="fr-FR" sz="1800" dirty="0" smtClean="0"/>
              <a:t>Stéphane </a:t>
            </a:r>
            <a:r>
              <a:rPr lang="fr-FR" sz="1800" dirty="0" err="1" smtClean="0"/>
              <a:t>Peterhansel</a:t>
            </a:r>
            <a:r>
              <a:rPr lang="fr-FR" sz="1800" dirty="0" smtClean="0"/>
              <a:t> : 13 fois vainqueur du Dakar</a:t>
            </a:r>
            <a:endParaRPr lang="fr-FR" dirty="0" smtClean="0"/>
          </a:p>
          <a:p>
            <a:pPr>
              <a:buNone/>
            </a:pP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636</Words>
  <Application>Microsoft Office PowerPoint</Application>
  <PresentationFormat>Affichage à l'écran (4:3)</PresentationFormat>
  <Paragraphs>90</Paragraphs>
  <Slides>10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Diapositive 1</vt:lpstr>
      <vt:lpstr>Géographie (1/4)</vt:lpstr>
      <vt:lpstr>Géographie (2/4)</vt:lpstr>
      <vt:lpstr>Géographie (3/4)</vt:lpstr>
      <vt:lpstr>Géographie (4/4)</vt:lpstr>
      <vt:lpstr>Histoire</vt:lpstr>
      <vt:lpstr>Monuments historiques</vt:lpstr>
      <vt:lpstr>Diapositive 8</vt:lpstr>
      <vt:lpstr>Personnalités</vt:lpstr>
      <vt:lpstr>Gastronomie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Christophe</dc:creator>
  <cp:lastModifiedBy>dc</cp:lastModifiedBy>
  <cp:revision>16</cp:revision>
  <dcterms:created xsi:type="dcterms:W3CDTF">2017-01-25T15:39:02Z</dcterms:created>
  <dcterms:modified xsi:type="dcterms:W3CDTF">2017-02-06T11:11:22Z</dcterms:modified>
</cp:coreProperties>
</file>