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57" r:id="rId3"/>
    <p:sldId id="258" r:id="rId4"/>
    <p:sldId id="259" r:id="rId5"/>
    <p:sldId id="260" r:id="rId6"/>
    <p:sldId id="268" r:id="rId7"/>
    <p:sldId id="267" r:id="rId8"/>
    <p:sldId id="271" r:id="rId9"/>
    <p:sldId id="272" r:id="rId10"/>
    <p:sldId id="261" r:id="rId11"/>
    <p:sldId id="293" r:id="rId12"/>
    <p:sldId id="266" r:id="rId13"/>
    <p:sldId id="263" r:id="rId14"/>
    <p:sldId id="264" r:id="rId15"/>
    <p:sldId id="265" r:id="rId16"/>
    <p:sldId id="270" r:id="rId17"/>
    <p:sldId id="273"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74" r:id="rId35"/>
    <p:sldId id="275" r:id="rId36"/>
    <p:sldId id="269"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57965" autoAdjust="0"/>
  </p:normalViewPr>
  <p:slideViewPr>
    <p:cSldViewPr>
      <p:cViewPr varScale="1">
        <p:scale>
          <a:sx n="51" d="100"/>
          <a:sy n="51" d="100"/>
        </p:scale>
        <p:origin x="-211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38975-FC59-41BD-BF2F-C738E89AAD19}" type="datetimeFigureOut">
              <a:rPr lang="fr-FR" smtClean="0"/>
              <a:pPr/>
              <a:t>07/01/2014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07B4C-0BBF-472D-816A-8608EC45F067}" type="slidenum">
              <a:rPr lang="fr-FR" smtClean="0"/>
              <a:pPr/>
              <a:t>‹N°›</a:t>
            </a:fld>
            <a:endParaRPr lang="fr-FR"/>
          </a:p>
        </p:txBody>
      </p:sp>
    </p:spTree>
    <p:extLst>
      <p:ext uri="{BB962C8B-B14F-4D97-AF65-F5344CB8AC3E}">
        <p14:creationId xmlns:p14="http://schemas.microsoft.com/office/powerpoint/2010/main" xmlns="" val="35892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a:t>
            </a:fld>
            <a:endParaRPr lang="fr-FR"/>
          </a:p>
        </p:txBody>
      </p:sp>
    </p:spTree>
    <p:extLst>
      <p:ext uri="{BB962C8B-B14F-4D97-AF65-F5344CB8AC3E}">
        <p14:creationId xmlns:p14="http://schemas.microsoft.com/office/powerpoint/2010/main" xmlns="" val="279468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Les éruptions</a:t>
            </a:r>
          </a:p>
          <a:p>
            <a:r>
              <a:rPr lang="fr-FR" sz="1200" kern="1200" dirty="0" smtClean="0">
                <a:solidFill>
                  <a:schemeClr val="tx1"/>
                </a:solidFill>
                <a:effectLst/>
                <a:latin typeface="+mn-lt"/>
                <a:ea typeface="+mn-ea"/>
                <a:cs typeface="+mn-cs"/>
              </a:rPr>
              <a:t>Au cœur du volcan se trouve une cheminée par laquelle, lors d’une éruption, est éjecté le magma. Sous la terre, quand le gaz contenu dans une poche de magma se sépare de la lave, il remonte très vite à la surface de la Terre, entraîne la lave avec lui, et une éruption se produit. S’il existe presque autant d’éruptions différentes qu’il y a de volcans, on les classe dans deux catégories, suivant la composition du magma qui leur a donné naissance : les éruptions explosives et les éruptions à coulées de lave.</a:t>
            </a:r>
          </a:p>
          <a:p>
            <a:pPr lvl="0"/>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10</a:t>
            </a:fld>
            <a:endParaRPr lang="fr-FR"/>
          </a:p>
        </p:txBody>
      </p:sp>
    </p:spTree>
    <p:extLst>
      <p:ext uri="{BB962C8B-B14F-4D97-AF65-F5344CB8AC3E}">
        <p14:creationId xmlns:p14="http://schemas.microsoft.com/office/powerpoint/2010/main" xmlns="" val="318393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Les éruptions explosives.</a:t>
            </a:r>
            <a:r>
              <a:rPr lang="fr-FR" sz="1200" b="0"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Lorsque beaucoup de gaz est dissous dans le magma qui alimente le volcan, cela entraîne la création d’une lave épaisse. Le gaz qui s’en échappe la fait monter vers la surface où elle forme un bouchon. La lave continue de monter sous le bouchon. La pression augmente jusqu’à être propulsée. Une explosion d’une violence inouïe se produit.</a:t>
            </a:r>
          </a:p>
          <a:p>
            <a:r>
              <a:rPr lang="fr-FR" sz="120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11</a:t>
            </a:fld>
            <a:endParaRPr lang="fr-FR"/>
          </a:p>
        </p:txBody>
      </p:sp>
    </p:spTree>
    <p:extLst>
      <p:ext uri="{BB962C8B-B14F-4D97-AF65-F5344CB8AC3E}">
        <p14:creationId xmlns:p14="http://schemas.microsoft.com/office/powerpoint/2010/main" xmlns="" val="318393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Les éruptions effusives (à coulées de lave).</a:t>
            </a:r>
            <a:r>
              <a:rPr lang="fr-FR" sz="1200" b="0"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éruption à coulée de lave ou effusive répand lentement de la lave sur les flancs du volcan. Lorsque peu de gaz est dissous dans le magma qui alimente le volcan, la lave est très fluide. Les éruptions entraînent alors de longues coulées de lave liquide. Comme celle-ci s’écoule lentement (à une vitesse maximum de 60km/h), ces éruptions sont les moins dangereuses, car les habitants ont le temps d’évacuer. Mais elles causent de gros dégâts, car la lave détruit tout sur son passage (la lave est à plus de 1000°C) et déclenche des incendies. Ce type d’éruption se produit souvent. Quelquefois des gouttelettes de lave sont soufflées par le vent et forment des filaments. Les Hawaiiens appellent cela les « cheveux de Pélé ». Une fois solidifiée, la lave devient une roche contenant parfois des roches provenant du manteau terrestre. Grace à elle nous connaissons la composition des profondeurs de notre planète.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12</a:t>
            </a:fld>
            <a:endParaRPr lang="fr-FR"/>
          </a:p>
        </p:txBody>
      </p:sp>
    </p:spTree>
    <p:extLst>
      <p:ext uri="{BB962C8B-B14F-4D97-AF65-F5344CB8AC3E}">
        <p14:creationId xmlns:p14="http://schemas.microsoft.com/office/powerpoint/2010/main" xmlns="" val="331909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volcans existent aussi dans l’espace. Le plus grand volcan connu de notre système solaire s’appelle Olympus Mons et il est sur Mars. Il fait plus de 22km de haut et 650km de large. Il est gigantesque. </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13</a:t>
            </a:fld>
            <a:endParaRPr lang="fr-FR"/>
          </a:p>
        </p:txBody>
      </p:sp>
    </p:spTree>
    <p:extLst>
      <p:ext uri="{BB962C8B-B14F-4D97-AF65-F5344CB8AC3E}">
        <p14:creationId xmlns:p14="http://schemas.microsoft.com/office/powerpoint/2010/main" xmlns="" val="396156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80% de l’activité volcanique est sous-marine. Le plus grand des volcans actifs de la Terre est d’ailleurs né au fond des océans et il est à l’origine des îles Hawaii. Yellowstone est un super volcan. Il est en Amérique et produit les éruptions les plus importantes de la Terre. La classification des volcans va des volcans hawaiiens (le moins dangereux) à super volcan (le pire). La description de leurs éruptions est qualifiée de non explosive à apocalyptique, en passant par catastrophique à méga-colossal. Il y a des milliers de volcans sur terre. Certains sont « éteints » d’autre sont « actifs »soit en permanence soit par moment.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14</a:t>
            </a:fld>
            <a:endParaRPr lang="fr-FR"/>
          </a:p>
        </p:txBody>
      </p:sp>
    </p:spTree>
    <p:extLst>
      <p:ext uri="{BB962C8B-B14F-4D97-AF65-F5344CB8AC3E}">
        <p14:creationId xmlns:p14="http://schemas.microsoft.com/office/powerpoint/2010/main" xmlns="" val="340160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vulcanologue observe et étudie les volcans. Quand il doit aller sur un volcan en activité, il se protège avec un casque, une combinaison ignifugée (qui ne prend pas feu) des gants et des chaussures de sécurité. Les chercheurs qui vont faire des mesures sur un volcan, cherchent toujours à comprendre comment ces derniers fonctionnent à un moment donné, pour sauver éventuellement des vies en éloignant les populations lorsque le danger est trop grand.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15</a:t>
            </a:fld>
            <a:endParaRPr lang="fr-FR"/>
          </a:p>
        </p:txBody>
      </p:sp>
    </p:spTree>
    <p:extLst>
      <p:ext uri="{BB962C8B-B14F-4D97-AF65-F5344CB8AC3E}">
        <p14:creationId xmlns:p14="http://schemas.microsoft.com/office/powerpoint/2010/main" xmlns="" val="332581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Un stratovolcan  </a:t>
            </a:r>
            <a:r>
              <a:rPr lang="fr-FR" sz="1200" kern="1200" dirty="0" smtClean="0">
                <a:solidFill>
                  <a:schemeClr val="tx1"/>
                </a:solidFill>
                <a:effectLst/>
                <a:latin typeface="+mn-lt"/>
                <a:ea typeface="+mn-ea"/>
                <a:cs typeface="+mn-cs"/>
              </a:rPr>
              <a:t>est un volcan dont la structure est constituée de l'accumulation de coulées de lave.</a:t>
            </a:r>
          </a:p>
          <a:p>
            <a:pPr lvl="0"/>
            <a:r>
              <a:rPr lang="fr-FR" sz="1200" b="1" kern="1200" dirty="0" smtClean="0">
                <a:solidFill>
                  <a:schemeClr val="tx1"/>
                </a:solidFill>
                <a:effectLst/>
                <a:latin typeface="+mn-lt"/>
                <a:ea typeface="+mn-ea"/>
                <a:cs typeface="+mn-cs"/>
              </a:rPr>
              <a:t>Une caldera</a:t>
            </a:r>
            <a:r>
              <a:rPr lang="fr-FR" sz="1200" kern="1200" dirty="0" smtClean="0">
                <a:solidFill>
                  <a:schemeClr val="tx1"/>
                </a:solidFill>
                <a:effectLst/>
                <a:latin typeface="+mn-lt"/>
                <a:ea typeface="+mn-ea"/>
                <a:cs typeface="+mn-cs"/>
              </a:rPr>
              <a:t> (ou caldeira) est un cratère volcanique géant pouvant mesurer plusieurs kilomètres de diamètre. Son contour est soit circulaire, soit ovale. Son nom vient du mot d'origine portugaise signifiant « chaudron ».</a:t>
            </a:r>
          </a:p>
          <a:p>
            <a:pPr lvl="0"/>
            <a:r>
              <a:rPr lang="fr-FR" sz="1200" b="1" kern="1200" dirty="0" smtClean="0">
                <a:solidFill>
                  <a:schemeClr val="tx1"/>
                </a:solidFill>
                <a:effectLst/>
                <a:latin typeface="+mn-lt"/>
                <a:ea typeface="+mn-ea"/>
                <a:cs typeface="+mn-cs"/>
              </a:rPr>
              <a:t>Le magma</a:t>
            </a:r>
            <a:r>
              <a:rPr lang="fr-FR" sz="1200" kern="1200" dirty="0" smtClean="0">
                <a:solidFill>
                  <a:schemeClr val="tx1"/>
                </a:solidFill>
                <a:effectLst/>
                <a:latin typeface="+mn-lt"/>
                <a:ea typeface="+mn-ea"/>
                <a:cs typeface="+mn-cs"/>
              </a:rPr>
              <a:t> est de la roche en fusion contenant des gaz dissous.</a:t>
            </a:r>
          </a:p>
          <a:p>
            <a:pPr lvl="0"/>
            <a:r>
              <a:rPr lang="fr-FR" sz="1200" b="1" kern="1200" dirty="0" smtClean="0">
                <a:solidFill>
                  <a:schemeClr val="tx1"/>
                </a:solidFill>
                <a:effectLst/>
                <a:latin typeface="+mn-lt"/>
                <a:ea typeface="+mn-ea"/>
                <a:cs typeface="+mn-cs"/>
              </a:rPr>
              <a:t>La lithosphère </a:t>
            </a:r>
            <a:r>
              <a:rPr lang="fr-FR" sz="1200" kern="1200" dirty="0" smtClean="0">
                <a:solidFill>
                  <a:schemeClr val="tx1"/>
                </a:solidFill>
                <a:effectLst/>
                <a:latin typeface="+mn-lt"/>
                <a:ea typeface="+mn-ea"/>
                <a:cs typeface="+mn-cs"/>
              </a:rPr>
              <a:t>est l'enveloppe terrestre rigide de la surface. Elle comprend la croûte terrestre et une partie du manteau supérieur.</a:t>
            </a:r>
          </a:p>
          <a:p>
            <a:pPr lvl="0"/>
            <a:r>
              <a:rPr lang="fr-FR" sz="1200" b="1" kern="1200" dirty="0" smtClean="0">
                <a:solidFill>
                  <a:schemeClr val="tx1"/>
                </a:solidFill>
                <a:effectLst/>
                <a:latin typeface="+mn-lt"/>
                <a:ea typeface="+mn-ea"/>
                <a:cs typeface="+mn-cs"/>
              </a:rPr>
              <a:t>Une dorsale océanique</a:t>
            </a:r>
            <a:r>
              <a:rPr lang="fr-FR" sz="1200" kern="1200" dirty="0" smtClean="0">
                <a:solidFill>
                  <a:schemeClr val="tx1"/>
                </a:solidFill>
                <a:effectLst/>
                <a:latin typeface="+mn-lt"/>
                <a:ea typeface="+mn-ea"/>
                <a:cs typeface="+mn-cs"/>
              </a:rPr>
              <a:t> se crée lorsque deux plaques s'écartent l'une de l'autre, à la vitesse de quelques centimètres par an. Le magma parvient ainsi à la surface. Au contact de l'eau, il se refroidit et forme la nouvelle croûte.</a:t>
            </a:r>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36</a:t>
            </a:fld>
            <a:endParaRPr lang="fr-FR"/>
          </a:p>
        </p:txBody>
      </p:sp>
    </p:spTree>
    <p:extLst>
      <p:ext uri="{BB962C8B-B14F-4D97-AF65-F5344CB8AC3E}">
        <p14:creationId xmlns:p14="http://schemas.microsoft.com/office/powerpoint/2010/main" xmlns="" val="323995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La terre est encore chaude.	</a:t>
            </a:r>
          </a:p>
          <a:p>
            <a:r>
              <a:rPr lang="fr-FR" dirty="0" smtClean="0"/>
              <a:t>2)	Le manteau terrestre et la radioactivité.	</a:t>
            </a:r>
          </a:p>
          <a:p>
            <a:r>
              <a:rPr lang="fr-FR" dirty="0" smtClean="0"/>
              <a:t>3)	Structure d’un volcan	</a:t>
            </a:r>
          </a:p>
          <a:p>
            <a:r>
              <a:rPr lang="fr-FR" dirty="0" smtClean="0"/>
              <a:t>4)	La naissance d’un volcan	</a:t>
            </a:r>
          </a:p>
          <a:p>
            <a:r>
              <a:rPr lang="fr-FR" dirty="0" smtClean="0"/>
              <a:t>5)	Répartition des volcans	</a:t>
            </a:r>
          </a:p>
          <a:p>
            <a:r>
              <a:rPr lang="fr-FR" dirty="0" smtClean="0"/>
              <a:t>a)	Dans le monde	</a:t>
            </a:r>
          </a:p>
          <a:p>
            <a:r>
              <a:rPr lang="fr-FR" dirty="0" smtClean="0"/>
              <a:t>b)	En France	</a:t>
            </a:r>
          </a:p>
          <a:p>
            <a:r>
              <a:rPr lang="fr-FR" dirty="0" smtClean="0"/>
              <a:t>6)	Les éruptions.	</a:t>
            </a:r>
          </a:p>
          <a:p>
            <a:r>
              <a:rPr lang="fr-FR" dirty="0" smtClean="0"/>
              <a:t>a)	Les éruptions explosives.	</a:t>
            </a:r>
          </a:p>
          <a:p>
            <a:r>
              <a:rPr lang="fr-FR" dirty="0" smtClean="0"/>
              <a:t>b)	Les éruptions effusives (à coulées de lave).	</a:t>
            </a:r>
          </a:p>
          <a:p>
            <a:r>
              <a:rPr lang="fr-FR" dirty="0" smtClean="0"/>
              <a:t>7)	Les types de volcans.	</a:t>
            </a:r>
          </a:p>
          <a:p>
            <a:r>
              <a:rPr lang="fr-FR" dirty="0" smtClean="0"/>
              <a:t>8)	Le vulcanologue.	</a:t>
            </a:r>
          </a:p>
          <a:p>
            <a:r>
              <a:rPr lang="fr-FR" dirty="0" smtClean="0"/>
              <a:t>9)	Quiz	</a:t>
            </a:r>
          </a:p>
          <a:p>
            <a:r>
              <a:rPr lang="fr-FR" dirty="0" smtClean="0"/>
              <a:t>10)	Lexique	</a:t>
            </a:r>
          </a:p>
          <a:p>
            <a:r>
              <a:rPr lang="fr-FR" dirty="0" smtClean="0"/>
              <a:t>11)	Remerciement	</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2</a:t>
            </a:fld>
            <a:endParaRPr lang="fr-FR"/>
          </a:p>
        </p:txBody>
      </p:sp>
    </p:spTree>
    <p:extLst>
      <p:ext uri="{BB962C8B-B14F-4D97-AF65-F5344CB8AC3E}">
        <p14:creationId xmlns:p14="http://schemas.microsoft.com/office/powerpoint/2010/main" xmlns="" val="356306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Quand notre terre est née, il y a 4,56 milliards d’années une pluie de météorites s’est produite et a fait fondre la surface de la terre en apportant une immense quantité de chaleur. La terre a gardé une partie de cette chaleur. Le noyau solide au centre de la terre a une température de 4200°celsius.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3</a:t>
            </a:fld>
            <a:endParaRPr lang="fr-FR"/>
          </a:p>
        </p:txBody>
      </p:sp>
    </p:spTree>
    <p:extLst>
      <p:ext uri="{BB962C8B-B14F-4D97-AF65-F5344CB8AC3E}">
        <p14:creationId xmlns:p14="http://schemas.microsoft.com/office/powerpoint/2010/main" xmlns="" val="370583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Si l’on creuse la surface de la Terre vers son cœur on remarque que le globe terrestre est formé de plusieurs couches qui s’emboitent les unes sur les autres. Sous la croûte d’une épaisseur de 30 à 60 km on trouve le manteau qui atteint 2900km de profondeur et représente 85% du volume de notre planète. Le manteau est constitué d’un minéral et d’éléments qui peuvent se casser en deux. Lorsque cela arrive, de la chaleur se libère, on appelle cela la radioactivité. Elle fait bouger le manteau comme de la soupe qu’on fait chauffer.</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4</a:t>
            </a:fld>
            <a:endParaRPr lang="fr-FR"/>
          </a:p>
        </p:txBody>
      </p:sp>
    </p:spTree>
    <p:extLst>
      <p:ext uri="{BB962C8B-B14F-4D97-AF65-F5344CB8AC3E}">
        <p14:creationId xmlns:p14="http://schemas.microsoft.com/office/powerpoint/2010/main" xmlns="" val="13879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 volcan est formé de différentes structures que l'on retrouve en général chez chacun d'eux :</a:t>
            </a:r>
          </a:p>
          <a:p>
            <a:pPr lvl="0"/>
            <a:r>
              <a:rPr lang="fr-FR" sz="1200" kern="1200" dirty="0" smtClean="0">
                <a:solidFill>
                  <a:schemeClr val="tx1"/>
                </a:solidFill>
                <a:effectLst/>
                <a:latin typeface="+mn-lt"/>
                <a:ea typeface="+mn-ea"/>
                <a:cs typeface="+mn-cs"/>
              </a:rPr>
              <a:t>une chambre magmatique alimentée par du magma venant du manteau et jouant le rôle de réservoir. Lorsque celle-ci se vide à la suite d'une éruption, le volcan peut s'affaisser et donner naissance à une caldeira. Les chambres magmatiques se trouvent entre dix et cinquante kilomètres de profondeur dans la lithosphère;</a:t>
            </a:r>
          </a:p>
          <a:p>
            <a:pPr lvl="0"/>
            <a:r>
              <a:rPr lang="fr-FR" sz="1200" kern="1200" dirty="0" smtClean="0">
                <a:solidFill>
                  <a:schemeClr val="tx1"/>
                </a:solidFill>
                <a:effectLst/>
                <a:latin typeface="+mn-lt"/>
                <a:ea typeface="+mn-ea"/>
                <a:cs typeface="+mn-cs"/>
              </a:rPr>
              <a:t>une cheminée volcanique qui est le lieu de transit privilégié du magma de la chambre magmatique vers la surface ;</a:t>
            </a:r>
          </a:p>
          <a:p>
            <a:pPr lvl="0"/>
            <a:r>
              <a:rPr lang="fr-FR" sz="1200" kern="1200" dirty="0" smtClean="0">
                <a:solidFill>
                  <a:schemeClr val="tx1"/>
                </a:solidFill>
                <a:effectLst/>
                <a:latin typeface="+mn-lt"/>
                <a:ea typeface="+mn-ea"/>
                <a:cs typeface="+mn-cs"/>
              </a:rPr>
              <a:t>un cratère ou une caldeira où débouche la cheminée volcanique ;</a:t>
            </a:r>
          </a:p>
          <a:p>
            <a:pPr lvl="0"/>
            <a:r>
              <a:rPr lang="fr-FR" sz="1200" kern="1200" dirty="0" smtClean="0">
                <a:solidFill>
                  <a:schemeClr val="tx1"/>
                </a:solidFill>
                <a:effectLst/>
                <a:latin typeface="+mn-lt"/>
                <a:ea typeface="+mn-ea"/>
                <a:cs typeface="+mn-cs"/>
              </a:rPr>
              <a:t>une ou plusieurs cheminées volcaniques secondaires partant de la chambre magmatique ou de la cheminée volcanique principale et débouchant en général sur les flancs du volcan, parfois à sa base ; elles peuvent donner naissance à de petits cônes secondaires ;</a:t>
            </a:r>
          </a:p>
          <a:p>
            <a:pPr lvl="0"/>
            <a:r>
              <a:rPr lang="fr-FR" sz="1200" kern="1200" dirty="0" smtClean="0">
                <a:solidFill>
                  <a:schemeClr val="tx1"/>
                </a:solidFill>
                <a:effectLst/>
                <a:latin typeface="+mn-lt"/>
                <a:ea typeface="+mn-ea"/>
                <a:cs typeface="+mn-cs"/>
              </a:rPr>
              <a:t>des fissures latérales qui sont des fractures dans le flanc du volcan provoquées par son gonflement ou son dégonflement</a:t>
            </a:r>
            <a:r>
              <a:rPr lang="fr-FR" sz="1200" kern="1200" baseline="300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elles peuvent permettre l'émission de lave sous la forme d'une éruption fissurale.</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5</a:t>
            </a:fld>
            <a:endParaRPr lang="fr-FR"/>
          </a:p>
        </p:txBody>
      </p:sp>
    </p:spTree>
    <p:extLst>
      <p:ext uri="{BB962C8B-B14F-4D97-AF65-F5344CB8AC3E}">
        <p14:creationId xmlns:p14="http://schemas.microsoft.com/office/powerpoint/2010/main" xmlns="" val="127945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Une partie de la roche qui compose le manteau fond parfois et devient du magma. C’est un mélange de lave liquide et de gaz. Les poches de magma apparaissent entre 100 et 150km de profondeur. </a:t>
            </a:r>
          </a:p>
          <a:p>
            <a:r>
              <a:rPr lang="fr-FR" sz="1200" kern="1200" dirty="0" smtClean="0">
                <a:solidFill>
                  <a:schemeClr val="tx1"/>
                </a:solidFill>
                <a:effectLst/>
                <a:latin typeface="+mn-lt"/>
                <a:ea typeface="+mn-ea"/>
                <a:cs typeface="+mn-cs"/>
              </a:rPr>
              <a:t>La croûte terrestre est composée de plaques tectoniques, lorsqu’elles bougent le magma se faufile par les fissures pour monter à la surface (90% de ces volcans). A l’air libre, il refroidit et donne naissance à un volcan.  </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6</a:t>
            </a:fld>
            <a:endParaRPr lang="fr-FR"/>
          </a:p>
        </p:txBody>
      </p:sp>
    </p:spTree>
    <p:extLst>
      <p:ext uri="{BB962C8B-B14F-4D97-AF65-F5344CB8AC3E}">
        <p14:creationId xmlns:p14="http://schemas.microsoft.com/office/powerpoint/2010/main" xmlns="" val="129099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Dans le monde</a:t>
            </a:r>
            <a:r>
              <a:rPr lang="fr-FR" sz="1200" b="0"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volcans se forment lorsque deux plaques océaniques se rencontrent, lorsqu'une plaque océanique et une plaque continentale se rencontrent, la troisième possibilité est celle d'une formation de dorsale océanique. En effet, certaines plaques se rencontrent ce qui veut dire qu'il y a un écartement entre deux autres plaques à un autre endroit. Il existe également le volcanisme de points chauds (il est créé par un panache de magma partant du noyau et perce la croûte terrestre ce qui forme des volcans. Ces volcans se forment le plus souvent en plein milieu des plaques)</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7</a:t>
            </a:fld>
            <a:endParaRPr lang="fr-FR"/>
          </a:p>
        </p:txBody>
      </p:sp>
    </p:spTree>
    <p:extLst>
      <p:ext uri="{BB962C8B-B14F-4D97-AF65-F5344CB8AC3E}">
        <p14:creationId xmlns:p14="http://schemas.microsoft.com/office/powerpoint/2010/main" xmlns="" val="343744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En France</a:t>
            </a:r>
            <a:r>
              <a:rPr lang="fr-FR" sz="1200" b="0"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France les volcans sont principalement concentrés dans le Massif central et sont éteints.</a:t>
            </a:r>
          </a:p>
          <a:p>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8</a:t>
            </a:fld>
            <a:endParaRPr lang="fr-FR"/>
          </a:p>
        </p:txBody>
      </p:sp>
    </p:spTree>
    <p:extLst>
      <p:ext uri="{BB962C8B-B14F-4D97-AF65-F5344CB8AC3E}">
        <p14:creationId xmlns:p14="http://schemas.microsoft.com/office/powerpoint/2010/main" xmlns="" val="104044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En France</a:t>
            </a:r>
            <a:r>
              <a:rPr lang="fr-FR" sz="1200" b="0" kern="120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massif volcanique du Cantal est le plus grand des stratovolcans français et l'un des plus importants d'Europe avec une superficie actuelle de presque 2500 km². Il présente la forme d'un cône surbaissé culminant à 1855 m dont les dimensions à la base sont de 60 km du Nord au Sud et de 70 km d’Est en Ouest.</a:t>
            </a:r>
          </a:p>
          <a:p>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62E07B4C-0BBF-472D-816A-8608EC45F067}" type="slidenum">
              <a:rPr lang="fr-FR" smtClean="0"/>
              <a:pPr/>
              <a:t>9</a:t>
            </a:fld>
            <a:endParaRPr lang="fr-FR"/>
          </a:p>
        </p:txBody>
      </p:sp>
    </p:spTree>
    <p:extLst>
      <p:ext uri="{BB962C8B-B14F-4D97-AF65-F5344CB8AC3E}">
        <p14:creationId xmlns:p14="http://schemas.microsoft.com/office/powerpoint/2010/main" xmlns="" val="3456255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33E3DE-F1CC-4C59-8DAA-132A7E5F4FD0}" type="slidenum">
              <a:rPr lang="fr-FR" smtClean="0"/>
              <a:pPr/>
              <a:t>‹N°›</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33E3DE-F1CC-4C59-8DAA-132A7E5F4FD0}" type="slidenum">
              <a:rPr lang="fr-FR" smtClean="0"/>
              <a:pPr/>
              <a:t>‹N°›</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19FA76-8E3F-4B6C-A89E-73D0854726A5}" type="datetimeFigureOut">
              <a:rPr lang="fr-FR" smtClean="0"/>
              <a:pPr/>
              <a:t>07/01/2014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33E3DE-F1CC-4C59-8DAA-132A7E5F4F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A19FA76-8E3F-4B6C-A89E-73D0854726A5}" type="datetimeFigureOut">
              <a:rPr lang="fr-FR" smtClean="0"/>
              <a:pPr/>
              <a:t>07/01/2014</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733E3DE-F1CC-4C59-8DAA-132A7E5F4FD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706" y="116632"/>
            <a:ext cx="8858250" cy="6624736"/>
          </a:xfrm>
          <a:prstGeom prst="rect">
            <a:avLst/>
          </a:prstGeom>
          <a:effectLst>
            <a:softEdge rad="50800"/>
          </a:effectLst>
        </p:spPr>
      </p:pic>
      <p:sp>
        <p:nvSpPr>
          <p:cNvPr id="2" name="Titre 1"/>
          <p:cNvSpPr>
            <a:spLocks noGrp="1"/>
          </p:cNvSpPr>
          <p:nvPr>
            <p:ph type="ctrTitle"/>
          </p:nvPr>
        </p:nvSpPr>
        <p:spPr>
          <a:xfrm>
            <a:off x="251520" y="4005064"/>
            <a:ext cx="8640960" cy="1872208"/>
          </a:xfrm>
        </p:spPr>
        <p:txBody>
          <a:bodyPr anchor="b"/>
          <a:lstStyle/>
          <a:p>
            <a:r>
              <a:rPr lang="fr-FR" sz="8000" dirty="0" smtClean="0">
                <a:latin typeface="Bodoni MT Black" panose="02070A03080606020203" pitchFamily="18" charset="0"/>
              </a:rPr>
              <a:t>Les volcans</a:t>
            </a:r>
            <a:endParaRPr lang="fr-FR" sz="8000" dirty="0">
              <a:latin typeface="Bodoni MT Black" panose="02070A03080606020203" pitchFamily="18" charset="0"/>
            </a:endParaRPr>
          </a:p>
        </p:txBody>
      </p:sp>
    </p:spTree>
    <p:extLst>
      <p:ext uri="{BB962C8B-B14F-4D97-AF65-F5344CB8AC3E}">
        <p14:creationId xmlns:p14="http://schemas.microsoft.com/office/powerpoint/2010/main" xmlns="" val="153886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55776" y="1276689"/>
            <a:ext cx="4032448" cy="5226869"/>
          </a:xfrm>
        </p:spPr>
      </p:pic>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éruptions</a:t>
            </a:r>
            <a:endParaRPr lang="fr-FR" dirty="0">
              <a:latin typeface="Bodoni MT Black" panose="02070A03080606020203" pitchFamily="18" charset="0"/>
            </a:endParaRPr>
          </a:p>
        </p:txBody>
      </p:sp>
    </p:spTree>
    <p:extLst>
      <p:ext uri="{BB962C8B-B14F-4D97-AF65-F5344CB8AC3E}">
        <p14:creationId xmlns:p14="http://schemas.microsoft.com/office/powerpoint/2010/main" xmlns="" val="417996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5816" y="1484784"/>
            <a:ext cx="5651352" cy="4207302"/>
          </a:xfrm>
          <a:prstGeom prst="rect">
            <a:avLst/>
          </a:prstGeom>
        </p:spPr>
      </p:pic>
      <p:sp>
        <p:nvSpPr>
          <p:cNvPr id="3" name="Espace réservé du contenu 2"/>
          <p:cNvSpPr>
            <a:spLocks noGrp="1"/>
          </p:cNvSpPr>
          <p:nvPr>
            <p:ph sz="quarter" idx="13"/>
          </p:nvPr>
        </p:nvSpPr>
        <p:spPr>
          <a:xfrm>
            <a:off x="251520" y="1600200"/>
            <a:ext cx="8282880" cy="4114800"/>
          </a:xfrm>
        </p:spPr>
        <p:txBody>
          <a:bodyPr/>
          <a:lstStyle/>
          <a:p>
            <a:r>
              <a:rPr lang="fr-FR" dirty="0" smtClean="0"/>
              <a:t>Les éruptions explosives</a:t>
            </a:r>
          </a:p>
          <a:p>
            <a:pPr marL="0" indent="0">
              <a:buNone/>
            </a:pPr>
            <a:r>
              <a:rPr lang="fr-FR" dirty="0" smtClean="0"/>
              <a:t>Volcans gris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éruptions</a:t>
            </a:r>
            <a:endParaRPr lang="fr-FR" dirty="0">
              <a:latin typeface="Bodoni MT Black" panose="02070A03080606020203" pitchFamily="18" charset="0"/>
            </a:endParaRPr>
          </a:p>
        </p:txBody>
      </p:sp>
    </p:spTree>
    <p:extLst>
      <p:ext uri="{BB962C8B-B14F-4D97-AF65-F5344CB8AC3E}">
        <p14:creationId xmlns:p14="http://schemas.microsoft.com/office/powerpoint/2010/main" xmlns="" val="4006200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1600200"/>
            <a:ext cx="8282880" cy="4114800"/>
          </a:xfrm>
        </p:spPr>
        <p:txBody>
          <a:bodyPr/>
          <a:lstStyle/>
          <a:p>
            <a:r>
              <a:rPr lang="fr-FR" dirty="0" smtClean="0"/>
              <a:t>Les éruptions effusives</a:t>
            </a:r>
          </a:p>
          <a:p>
            <a:pPr marL="0" indent="0">
              <a:buNone/>
            </a:pPr>
            <a:r>
              <a:rPr lang="fr-FR" dirty="0" smtClean="0"/>
              <a:t>(à coulées de lave)</a:t>
            </a:r>
          </a:p>
          <a:p>
            <a:pPr marL="0" indent="0">
              <a:buNone/>
            </a:pPr>
            <a:r>
              <a:rPr lang="fr-FR" dirty="0" smtClean="0"/>
              <a:t>Volcans rouges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éruptions</a:t>
            </a:r>
            <a:endParaRPr lang="fr-FR" dirty="0">
              <a:latin typeface="Bodoni MT Black" panose="02070A03080606020203"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340768"/>
            <a:ext cx="5184576" cy="3888432"/>
          </a:xfrm>
          <a:prstGeom prst="rect">
            <a:avLst/>
          </a:prstGeom>
        </p:spPr>
      </p:pic>
    </p:spTree>
    <p:extLst>
      <p:ext uri="{BB962C8B-B14F-4D97-AF65-F5344CB8AC3E}">
        <p14:creationId xmlns:p14="http://schemas.microsoft.com/office/powerpoint/2010/main" xmlns="" val="218282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types de volcans</a:t>
            </a:r>
            <a:endParaRPr lang="fr-FR" dirty="0">
              <a:latin typeface="Bodoni MT Black" panose="02070A03080606020203" pitchFamily="18" charset="0"/>
            </a:endParaRPr>
          </a:p>
        </p:txBody>
      </p:sp>
      <p:pic>
        <p:nvPicPr>
          <p:cNvPr id="8" name="Espace réservé du contenu 7"/>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97678" y="1484784"/>
            <a:ext cx="6878438" cy="3816424"/>
          </a:xfrm>
        </p:spPr>
      </p:pic>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48264" y="4509120"/>
            <a:ext cx="2071106" cy="2229891"/>
          </a:xfrm>
          <a:prstGeom prst="rect">
            <a:avLst/>
          </a:prstGeom>
        </p:spPr>
      </p:pic>
    </p:spTree>
    <p:extLst>
      <p:ext uri="{BB962C8B-B14F-4D97-AF65-F5344CB8AC3E}">
        <p14:creationId xmlns:p14="http://schemas.microsoft.com/office/powerpoint/2010/main" xmlns="" val="361529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79512" y="1268760"/>
            <a:ext cx="5700168" cy="3412976"/>
          </a:xfrm>
        </p:spPr>
      </p:pic>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types de volcans</a:t>
            </a:r>
            <a:endParaRPr lang="fr-FR" dirty="0">
              <a:latin typeface="Bodoni MT Black" panose="02070A03080606020203" pitchFamily="18" charset="0"/>
            </a:endParaRPr>
          </a:p>
        </p:txBody>
      </p:sp>
      <p:sp>
        <p:nvSpPr>
          <p:cNvPr id="6" name="ZoneTexte 5"/>
          <p:cNvSpPr txBox="1"/>
          <p:nvPr/>
        </p:nvSpPr>
        <p:spPr>
          <a:xfrm>
            <a:off x="899592" y="6237312"/>
            <a:ext cx="7314823" cy="369332"/>
          </a:xfrm>
          <a:prstGeom prst="rect">
            <a:avLst/>
          </a:prstGeom>
          <a:noFill/>
        </p:spPr>
        <p:txBody>
          <a:bodyPr wrap="none" rtlCol="0">
            <a:spAutoFit/>
          </a:bodyPr>
          <a:lstStyle/>
          <a:p>
            <a:r>
              <a:rPr lang="fr-FR" dirty="0"/>
              <a:t>Découverte du plus grand volcan du monde sous l'océan </a:t>
            </a:r>
            <a:r>
              <a:rPr lang="fr-FR" dirty="0" smtClean="0"/>
              <a:t>Pacifique le « </a:t>
            </a:r>
            <a:r>
              <a:rPr lang="fr-FR" dirty="0" err="1" smtClean="0"/>
              <a:t>Mauna</a:t>
            </a:r>
            <a:r>
              <a:rPr lang="fr-FR" dirty="0" smtClean="0"/>
              <a:t> Loa »</a:t>
            </a:r>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8104" y="3584537"/>
            <a:ext cx="3366120" cy="2208175"/>
          </a:xfrm>
          <a:prstGeom prst="rect">
            <a:avLst/>
          </a:prstGeom>
        </p:spPr>
      </p:pic>
    </p:spTree>
    <p:extLst>
      <p:ext uri="{BB962C8B-B14F-4D97-AF65-F5344CB8AC3E}">
        <p14:creationId xmlns:p14="http://schemas.microsoft.com/office/powerpoint/2010/main" xmlns="" val="3896768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 volcanologue  ou Vulcanologue</a:t>
            </a:r>
            <a:endParaRPr lang="fr-FR" dirty="0">
              <a:latin typeface="Bodoni MT Black" panose="02070A03080606020203" pitchFamily="18" charset="0"/>
            </a:endParaRPr>
          </a:p>
        </p:txBody>
      </p:sp>
      <p:pic>
        <p:nvPicPr>
          <p:cNvPr id="7" name="Espace réservé du contenu 6"/>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79513" y="1484784"/>
            <a:ext cx="4427992" cy="3312368"/>
          </a:xfrm>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9951" y="3146046"/>
            <a:ext cx="4720126" cy="3091266"/>
          </a:xfrm>
          <a:prstGeom prst="rect">
            <a:avLst/>
          </a:prstGeom>
        </p:spPr>
      </p:pic>
    </p:spTree>
    <p:extLst>
      <p:ext uri="{BB962C8B-B14F-4D97-AF65-F5344CB8AC3E}">
        <p14:creationId xmlns:p14="http://schemas.microsoft.com/office/powerpoint/2010/main" xmlns="" val="389913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a:t>
            </a:r>
            <a:r>
              <a:rPr lang="fr-FR" dirty="0" smtClean="0"/>
              <a:t>mer</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74578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141060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a:t>
            </a:r>
            <a:r>
              <a:rPr lang="fr-FR" dirty="0" smtClean="0"/>
              <a:t>terre</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2482721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361715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7924800" cy="562074"/>
          </a:xfrm>
        </p:spPr>
        <p:txBody>
          <a:bodyPr anchor="ctr"/>
          <a:lstStyle/>
          <a:p>
            <a:pPr algn="ctr"/>
            <a:r>
              <a:rPr lang="fr-FR" dirty="0" smtClean="0">
                <a:latin typeface="Bodoni MT Black" panose="02070A03080606020203" pitchFamily="18" charset="0"/>
              </a:rPr>
              <a:t>Sommaire</a:t>
            </a:r>
            <a:endParaRPr lang="fr-FR" dirty="0">
              <a:latin typeface="Bodoni MT Black" panose="02070A03080606020203" pitchFamily="18" charset="0"/>
            </a:endParaRPr>
          </a:p>
        </p:txBody>
      </p:sp>
      <p:sp>
        <p:nvSpPr>
          <p:cNvPr id="9" name="Espace réservé du contenu 8"/>
          <p:cNvSpPr>
            <a:spLocks noGrp="1"/>
          </p:cNvSpPr>
          <p:nvPr>
            <p:ph sz="quarter" idx="13"/>
          </p:nvPr>
        </p:nvSpPr>
        <p:spPr>
          <a:xfrm>
            <a:off x="683568" y="620688"/>
            <a:ext cx="7924800" cy="6120680"/>
          </a:xfrm>
        </p:spPr>
        <p:txBody>
          <a:bodyPr>
            <a:noAutofit/>
          </a:bodyPr>
          <a:lstStyle/>
          <a:p>
            <a:pPr marL="0" indent="0">
              <a:buNone/>
            </a:pPr>
            <a:r>
              <a:rPr lang="fr-FR" sz="1800" dirty="0" smtClean="0"/>
              <a:t>1) La </a:t>
            </a:r>
            <a:r>
              <a:rPr lang="fr-FR" sz="1800" dirty="0"/>
              <a:t>terre est encore </a:t>
            </a:r>
            <a:r>
              <a:rPr lang="fr-FR" sz="1800" dirty="0" smtClean="0"/>
              <a:t>chaude</a:t>
            </a:r>
            <a:endParaRPr lang="fr-FR" sz="1800" dirty="0"/>
          </a:p>
          <a:p>
            <a:pPr marL="0" indent="0">
              <a:buNone/>
            </a:pPr>
            <a:r>
              <a:rPr lang="fr-FR" sz="1800" dirty="0" smtClean="0"/>
              <a:t>2) Le </a:t>
            </a:r>
            <a:r>
              <a:rPr lang="fr-FR" sz="1800" dirty="0"/>
              <a:t>manteau terrestre et la </a:t>
            </a:r>
            <a:r>
              <a:rPr lang="fr-FR" sz="1800" dirty="0" smtClean="0"/>
              <a:t>radioactivité</a:t>
            </a:r>
            <a:endParaRPr lang="fr-FR" sz="1800" dirty="0"/>
          </a:p>
          <a:p>
            <a:pPr marL="0" indent="0">
              <a:buNone/>
            </a:pPr>
            <a:r>
              <a:rPr lang="fr-FR" sz="1800" dirty="0" smtClean="0"/>
              <a:t>3) Structure </a:t>
            </a:r>
            <a:r>
              <a:rPr lang="fr-FR" sz="1800" dirty="0"/>
              <a:t>d’un </a:t>
            </a:r>
            <a:r>
              <a:rPr lang="fr-FR" sz="1800" dirty="0" smtClean="0"/>
              <a:t>volcan</a:t>
            </a:r>
            <a:endParaRPr lang="fr-FR" sz="1800" dirty="0"/>
          </a:p>
          <a:p>
            <a:pPr marL="0" indent="0">
              <a:buNone/>
            </a:pPr>
            <a:r>
              <a:rPr lang="fr-FR" sz="1800" dirty="0" smtClean="0"/>
              <a:t>4) La </a:t>
            </a:r>
            <a:r>
              <a:rPr lang="fr-FR" sz="1800" dirty="0"/>
              <a:t>naissance d’un </a:t>
            </a:r>
            <a:r>
              <a:rPr lang="fr-FR" sz="1800" dirty="0" smtClean="0"/>
              <a:t>volcan</a:t>
            </a:r>
            <a:endParaRPr lang="fr-FR" sz="1800" dirty="0"/>
          </a:p>
          <a:p>
            <a:pPr marL="0" indent="0">
              <a:buNone/>
            </a:pPr>
            <a:r>
              <a:rPr lang="fr-FR" sz="1800" dirty="0" smtClean="0"/>
              <a:t>5) Répartition </a:t>
            </a:r>
            <a:r>
              <a:rPr lang="fr-FR" sz="1800" dirty="0"/>
              <a:t>des </a:t>
            </a:r>
            <a:r>
              <a:rPr lang="fr-FR" sz="1800" dirty="0" smtClean="0"/>
              <a:t>volcans</a:t>
            </a:r>
            <a:endParaRPr lang="fr-FR" sz="1800" dirty="0"/>
          </a:p>
          <a:p>
            <a:pPr marL="0" indent="0">
              <a:buNone/>
            </a:pPr>
            <a:r>
              <a:rPr lang="fr-FR" sz="1800" dirty="0" smtClean="0"/>
              <a:t>	a) Dans </a:t>
            </a:r>
            <a:r>
              <a:rPr lang="fr-FR" sz="1800" dirty="0"/>
              <a:t>le </a:t>
            </a:r>
            <a:r>
              <a:rPr lang="fr-FR" sz="1800" dirty="0" smtClean="0"/>
              <a:t>monde</a:t>
            </a:r>
            <a:endParaRPr lang="fr-FR" sz="1800" dirty="0"/>
          </a:p>
          <a:p>
            <a:pPr marL="0" indent="0">
              <a:buNone/>
            </a:pPr>
            <a:r>
              <a:rPr lang="fr-FR" sz="1800" dirty="0" smtClean="0"/>
              <a:t>	b) En France</a:t>
            </a:r>
            <a:endParaRPr lang="fr-FR" sz="1800" dirty="0"/>
          </a:p>
          <a:p>
            <a:pPr marL="0" indent="0">
              <a:buNone/>
            </a:pPr>
            <a:r>
              <a:rPr lang="fr-FR" sz="1800" dirty="0" smtClean="0"/>
              <a:t>6) Les éruptions</a:t>
            </a:r>
            <a:endParaRPr lang="fr-FR" sz="1800" dirty="0"/>
          </a:p>
          <a:p>
            <a:pPr marL="0" indent="0">
              <a:buNone/>
            </a:pPr>
            <a:r>
              <a:rPr lang="fr-FR" sz="1800" dirty="0" smtClean="0"/>
              <a:t>	a) Les </a:t>
            </a:r>
            <a:r>
              <a:rPr lang="fr-FR" sz="1800" dirty="0"/>
              <a:t>éruptions </a:t>
            </a:r>
            <a:r>
              <a:rPr lang="fr-FR" sz="1800" dirty="0" smtClean="0"/>
              <a:t>explosives</a:t>
            </a:r>
            <a:endParaRPr lang="fr-FR" sz="1800" dirty="0"/>
          </a:p>
          <a:p>
            <a:pPr marL="0" indent="0">
              <a:buNone/>
            </a:pPr>
            <a:r>
              <a:rPr lang="fr-FR" sz="1800" dirty="0" smtClean="0"/>
              <a:t>	b) Les </a:t>
            </a:r>
            <a:r>
              <a:rPr lang="fr-FR" sz="1800" dirty="0"/>
              <a:t>éruptions effusives (à coulées de lave</a:t>
            </a:r>
            <a:r>
              <a:rPr lang="fr-FR" sz="1800" dirty="0" smtClean="0"/>
              <a:t>)</a:t>
            </a:r>
            <a:endParaRPr lang="fr-FR" sz="1800" dirty="0"/>
          </a:p>
          <a:p>
            <a:pPr marL="0" indent="0">
              <a:buNone/>
            </a:pPr>
            <a:r>
              <a:rPr lang="fr-FR" sz="1800" dirty="0" smtClean="0"/>
              <a:t>7) Les </a:t>
            </a:r>
            <a:r>
              <a:rPr lang="fr-FR" sz="1800" dirty="0"/>
              <a:t>types de </a:t>
            </a:r>
            <a:r>
              <a:rPr lang="fr-FR" sz="1800" dirty="0" smtClean="0"/>
              <a:t>volcans</a:t>
            </a:r>
            <a:endParaRPr lang="fr-FR" sz="1800" dirty="0"/>
          </a:p>
          <a:p>
            <a:pPr marL="0" indent="0">
              <a:buNone/>
            </a:pPr>
            <a:r>
              <a:rPr lang="fr-FR" sz="1800" dirty="0" smtClean="0"/>
              <a:t>8) Le vulcanologue</a:t>
            </a:r>
            <a:endParaRPr lang="fr-FR" sz="1800" dirty="0"/>
          </a:p>
          <a:p>
            <a:pPr marL="0" indent="0">
              <a:buNone/>
            </a:pPr>
            <a:r>
              <a:rPr lang="fr-FR" sz="1800" dirty="0" smtClean="0"/>
              <a:t>9) Quiz</a:t>
            </a:r>
          </a:p>
          <a:p>
            <a:pPr marL="0" indent="0">
              <a:buNone/>
            </a:pPr>
            <a:r>
              <a:rPr lang="fr-FR" sz="1800" dirty="0" smtClean="0"/>
              <a:t>10) Lexique</a:t>
            </a:r>
          </a:p>
          <a:p>
            <a:pPr marL="0" indent="0">
              <a:buNone/>
            </a:pPr>
            <a:r>
              <a:rPr lang="fr-FR" sz="1800" dirty="0" smtClean="0"/>
              <a:t>11) Remerciements</a:t>
            </a:r>
            <a:endParaRPr lang="fr-FR" sz="1800" dirty="0"/>
          </a:p>
        </p:txBody>
      </p:sp>
    </p:spTree>
    <p:extLst>
      <p:ext uri="{BB962C8B-B14F-4D97-AF65-F5344CB8AC3E}">
        <p14:creationId xmlns:p14="http://schemas.microsoft.com/office/powerpoint/2010/main" xmlns="" val="129746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a:t>
            </a:r>
            <a:r>
              <a:rPr lang="fr-FR" dirty="0" smtClean="0"/>
              <a:t>en activité</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110900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016190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a:t>
            </a:r>
            <a:r>
              <a:rPr lang="fr-FR" dirty="0" smtClean="0"/>
              <a:t>volcan</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3222660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marL="0" indent="0">
              <a:buNone/>
            </a:pP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29269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a:t>
            </a:r>
            <a:r>
              <a:rPr lang="fr-FR" dirty="0" smtClean="0"/>
              <a:t>dangereuses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1244041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2043825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a:t>
            </a:r>
            <a:r>
              <a:rPr lang="fr-FR" dirty="0" smtClean="0"/>
              <a:t>toujours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939945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215683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a:t>
            </a:r>
            <a:r>
              <a:rPr lang="fr-FR" dirty="0" smtClean="0"/>
              <a:t>terrestres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2087131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110333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algn="ctr"/>
            <a:r>
              <a:rPr lang="fr-FR" dirty="0" smtClean="0">
                <a:latin typeface="Bodoni MT Black" panose="02070A03080606020203" pitchFamily="18" charset="0"/>
              </a:rPr>
              <a:t>La terre est encore chaude</a:t>
            </a:r>
            <a:endParaRPr lang="fr-FR" dirty="0">
              <a:latin typeface="Bodoni MT Black" panose="02070A03080606020203" pitchFamily="18" charset="0"/>
            </a:endParaRPr>
          </a:p>
        </p:txBody>
      </p:sp>
      <p:pic>
        <p:nvPicPr>
          <p:cNvPr id="6" name="Espace réservé du contenu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827584" y="1412776"/>
            <a:ext cx="7285433" cy="3794496"/>
          </a:xfrm>
          <a:effectLst>
            <a:innerShdw blurRad="114300">
              <a:prstClr val="black"/>
            </a:innerShdw>
            <a:softEdge rad="12700"/>
          </a:effectLst>
        </p:spPr>
      </p:pic>
    </p:spTree>
    <p:extLst>
      <p:ext uri="{BB962C8B-B14F-4D97-AF65-F5344CB8AC3E}">
        <p14:creationId xmlns:p14="http://schemas.microsoft.com/office/powerpoint/2010/main" xmlns="" val="1521543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a:t>
            </a:r>
            <a:r>
              <a:rPr lang="fr-FR" dirty="0" smtClean="0"/>
              <a:t>temps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190109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temps (Faux</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1179347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temps (Faux)</a:t>
            </a:r>
          </a:p>
          <a:p>
            <a:pPr lvl="0"/>
            <a:r>
              <a:rPr lang="fr-FR" dirty="0"/>
              <a:t>Un volcanologue ou vulcanologue est un scientifique qui étudie les </a:t>
            </a:r>
            <a:r>
              <a:rPr lang="fr-FR" dirty="0" smtClean="0"/>
              <a:t>volcans</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76482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temps (Faux)</a:t>
            </a:r>
          </a:p>
          <a:p>
            <a:pPr lvl="0"/>
            <a:r>
              <a:rPr lang="fr-FR" dirty="0"/>
              <a:t>Un volcanologue ou vulcanologue est un scientifique qui étudie les volcans (Vrai</a:t>
            </a:r>
            <a:r>
              <a:rPr lang="fr-FR" dirty="0" smtClean="0"/>
              <a:t>)</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3325946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temps (Faux)</a:t>
            </a:r>
          </a:p>
          <a:p>
            <a:pPr lvl="0"/>
            <a:r>
              <a:rPr lang="fr-FR" dirty="0"/>
              <a:t>Un volcanologue ou vulcanologue est un scientifique qui étudie les volcans (Vrai)</a:t>
            </a:r>
          </a:p>
          <a:p>
            <a:pPr lvl="0"/>
            <a:r>
              <a:rPr lang="fr-FR" dirty="0"/>
              <a:t>Il n’y a aucun volcan éteint ou actif en </a:t>
            </a:r>
            <a:r>
              <a:rPr lang="fr-FR" dirty="0" smtClean="0"/>
              <a:t>France</a:t>
            </a:r>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2574489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lvl="0"/>
            <a:r>
              <a:rPr lang="fr-FR" dirty="0"/>
              <a:t>Il n’y a pas de </a:t>
            </a:r>
            <a:r>
              <a:rPr lang="fr-FR" dirty="0" smtClean="0"/>
              <a:t>volcans </a:t>
            </a:r>
            <a:r>
              <a:rPr lang="fr-FR" dirty="0"/>
              <a:t>sous la mer (Faux)</a:t>
            </a:r>
          </a:p>
          <a:p>
            <a:pPr lvl="0"/>
            <a:r>
              <a:rPr lang="fr-FR" dirty="0"/>
              <a:t>Il y a des milliers de volcans sur la terre (Vrai)</a:t>
            </a:r>
          </a:p>
          <a:p>
            <a:pPr lvl="0"/>
            <a:r>
              <a:rPr lang="fr-FR" dirty="0"/>
              <a:t>Tous les volcans sont encore en activité (Faux)</a:t>
            </a:r>
          </a:p>
          <a:p>
            <a:pPr lvl="0"/>
            <a:r>
              <a:rPr lang="fr-FR" dirty="0"/>
              <a:t>Le cratère se situe tout en haut du volcan (Vrai)</a:t>
            </a:r>
          </a:p>
          <a:p>
            <a:pPr lvl="0"/>
            <a:r>
              <a:rPr lang="fr-FR" dirty="0"/>
              <a:t>Les éruptions des volcans ne sont pas dangereuses (Faux)</a:t>
            </a:r>
          </a:p>
          <a:p>
            <a:pPr lvl="0"/>
            <a:r>
              <a:rPr lang="fr-FR" dirty="0"/>
              <a:t>Quand un volcan s’endort, il dort pour toujours (Faux)</a:t>
            </a:r>
          </a:p>
          <a:p>
            <a:pPr lvl="0"/>
            <a:r>
              <a:rPr lang="fr-FR" dirty="0"/>
              <a:t>La présence des volcans est liée à la situation des plaques terrestres (Vrai)</a:t>
            </a:r>
          </a:p>
          <a:p>
            <a:pPr lvl="0"/>
            <a:r>
              <a:rPr lang="fr-FR" dirty="0"/>
              <a:t>Les volcans explosent tous en même temps (Faux)</a:t>
            </a:r>
          </a:p>
          <a:p>
            <a:pPr lvl="0"/>
            <a:r>
              <a:rPr lang="fr-FR" dirty="0"/>
              <a:t>Un volcanologue ou vulcanologue est un scientifique qui étudie les volcans (Vrai)</a:t>
            </a:r>
          </a:p>
          <a:p>
            <a:pPr lvl="0"/>
            <a:r>
              <a:rPr lang="fr-FR" dirty="0"/>
              <a:t>Il n’y a aucun volcan éteint ou actif en France (Faux)</a:t>
            </a:r>
          </a:p>
          <a:p>
            <a:endParaRPr lang="fr-FR" dirty="0"/>
          </a:p>
        </p:txBody>
      </p:sp>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Quiz</a:t>
            </a:r>
            <a:endParaRPr lang="fr-FR" dirty="0">
              <a:latin typeface="Bodoni MT Black" panose="02070A03080606020203" pitchFamily="18" charset="0"/>
            </a:endParaRPr>
          </a:p>
        </p:txBody>
      </p:sp>
    </p:spTree>
    <p:extLst>
      <p:ext uri="{BB962C8B-B14F-4D97-AF65-F5344CB8AC3E}">
        <p14:creationId xmlns:p14="http://schemas.microsoft.com/office/powerpoint/2010/main" xmlns="" val="425964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lexique</a:t>
            </a:r>
            <a:endParaRPr lang="fr-FR" dirty="0">
              <a:latin typeface="Bodoni MT Black" panose="02070A03080606020203" pitchFamily="18" charset="0"/>
            </a:endParaRPr>
          </a:p>
        </p:txBody>
      </p:sp>
      <p:sp>
        <p:nvSpPr>
          <p:cNvPr id="2" name="Espace réservé du contenu 1"/>
          <p:cNvSpPr>
            <a:spLocks noGrp="1"/>
          </p:cNvSpPr>
          <p:nvPr>
            <p:ph sz="quarter" idx="13"/>
          </p:nvPr>
        </p:nvSpPr>
        <p:spPr>
          <a:xfrm>
            <a:off x="609600" y="1268760"/>
            <a:ext cx="7924800" cy="5400600"/>
          </a:xfrm>
        </p:spPr>
        <p:txBody>
          <a:bodyPr>
            <a:normAutofit/>
          </a:bodyPr>
          <a:lstStyle/>
          <a:p>
            <a:pPr lvl="0"/>
            <a:r>
              <a:rPr lang="fr-FR" b="1" dirty="0" smtClean="0"/>
              <a:t>Un</a:t>
            </a:r>
            <a:r>
              <a:rPr lang="fr-FR" b="1" dirty="0"/>
              <a:t> stratovolcan  </a:t>
            </a:r>
            <a:r>
              <a:rPr lang="fr-FR" dirty="0"/>
              <a:t>est un volcan dont la structure est constituée de l'accumulation de coulées de lave.</a:t>
            </a:r>
          </a:p>
          <a:p>
            <a:pPr lvl="0"/>
            <a:r>
              <a:rPr lang="fr-FR" b="1" dirty="0"/>
              <a:t>Une caldera</a:t>
            </a:r>
            <a:r>
              <a:rPr lang="fr-FR" dirty="0"/>
              <a:t> (ou caldeira) est un cratère volcanique géant pouvant mesurer plusieurs kilomètres de diamètre. Son contour est soit circulaire, soit ovale. Son nom vient du mot d'origine portugaise signifiant « chaudron ».</a:t>
            </a:r>
          </a:p>
          <a:p>
            <a:pPr lvl="0"/>
            <a:r>
              <a:rPr lang="fr-FR" b="1" dirty="0"/>
              <a:t>Le magma</a:t>
            </a:r>
            <a:r>
              <a:rPr lang="fr-FR" dirty="0"/>
              <a:t> est de la roche en fusion contenant des gaz dissous</a:t>
            </a:r>
            <a:r>
              <a:rPr lang="fr-FR" dirty="0" smtClean="0"/>
              <a:t>.</a:t>
            </a:r>
          </a:p>
          <a:p>
            <a:r>
              <a:rPr lang="fr-FR" b="1" dirty="0"/>
              <a:t>La lithosphère </a:t>
            </a:r>
            <a:r>
              <a:rPr lang="fr-FR" dirty="0"/>
              <a:t>est l'enveloppe terrestre rigide de la surface. Elle comprend la croûte terrestre et une partie du manteau supérieur</a:t>
            </a:r>
            <a:r>
              <a:rPr lang="fr-FR" dirty="0" smtClean="0"/>
              <a:t>.</a:t>
            </a:r>
            <a:endParaRPr lang="fr-FR" dirty="0"/>
          </a:p>
          <a:p>
            <a:pPr lvl="0"/>
            <a:r>
              <a:rPr lang="fr-FR" b="1" dirty="0"/>
              <a:t>Une dorsale océanique</a:t>
            </a:r>
            <a:r>
              <a:rPr lang="fr-FR" dirty="0"/>
              <a:t> se crée lorsque deux plaques s'écartent l'une de l'autre, à la vitesse de quelques centimètres par an. Le magma parvient ainsi à la surface. Au contact de l'eau, il se refroidit et forme la nouvelle croûte.</a:t>
            </a:r>
          </a:p>
          <a:p>
            <a:endParaRPr lang="fr-FR" dirty="0"/>
          </a:p>
        </p:txBody>
      </p:sp>
    </p:spTree>
    <p:extLst>
      <p:ext uri="{BB962C8B-B14F-4D97-AF65-F5344CB8AC3E}">
        <p14:creationId xmlns:p14="http://schemas.microsoft.com/office/powerpoint/2010/main" xmlns="" val="1745550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547664" y="1340768"/>
            <a:ext cx="6129739" cy="4114800"/>
          </a:xfrm>
        </p:spPr>
      </p:pic>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Remerciements</a:t>
            </a:r>
            <a:endParaRPr lang="fr-FR" dirty="0">
              <a:latin typeface="Bodoni MT Black" panose="02070A03080606020203" pitchFamily="18" charset="0"/>
            </a:endParaRPr>
          </a:p>
        </p:txBody>
      </p:sp>
      <p:sp>
        <p:nvSpPr>
          <p:cNvPr id="6" name="ZoneTexte 5"/>
          <p:cNvSpPr txBox="1"/>
          <p:nvPr/>
        </p:nvSpPr>
        <p:spPr>
          <a:xfrm>
            <a:off x="1835696" y="6287955"/>
            <a:ext cx="5549917" cy="369332"/>
          </a:xfrm>
          <a:prstGeom prst="rect">
            <a:avLst/>
          </a:prstGeom>
          <a:noFill/>
        </p:spPr>
        <p:txBody>
          <a:bodyPr wrap="none" rtlCol="0">
            <a:spAutoFit/>
          </a:bodyPr>
          <a:lstStyle/>
          <a:p>
            <a:r>
              <a:rPr lang="fr-FR" dirty="0"/>
              <a:t>Eruption de l'Etna, en arrière plan la ville de Catane. Sicile 2001</a:t>
            </a:r>
          </a:p>
        </p:txBody>
      </p:sp>
    </p:spTree>
    <p:extLst>
      <p:ext uri="{BB962C8B-B14F-4D97-AF65-F5344CB8AC3E}">
        <p14:creationId xmlns:p14="http://schemas.microsoft.com/office/powerpoint/2010/main" xmlns="" val="188401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603704" y="1600200"/>
            <a:ext cx="5936591" cy="4114800"/>
          </a:xfrm>
        </p:spPr>
      </p:pic>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 manteau terrestre et la radioactivité</a:t>
            </a:r>
            <a:endParaRPr lang="fr-FR" dirty="0">
              <a:latin typeface="Bodoni MT Black" panose="02070A03080606020203" pitchFamily="18" charset="0"/>
            </a:endParaRPr>
          </a:p>
        </p:txBody>
      </p:sp>
    </p:spTree>
    <p:extLst>
      <p:ext uri="{BB962C8B-B14F-4D97-AF65-F5344CB8AC3E}">
        <p14:creationId xmlns:p14="http://schemas.microsoft.com/office/powerpoint/2010/main" xmlns="" val="97442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Structure d’un </a:t>
            </a:r>
            <a:r>
              <a:rPr lang="fr-FR" dirty="0" smtClean="0">
                <a:latin typeface="Bodoni MT Black" panose="02070A03080606020203" pitchFamily="18" charset="0"/>
              </a:rPr>
              <a:t>volcan</a:t>
            </a:r>
            <a:endParaRPr lang="fr-FR" dirty="0">
              <a:latin typeface="Bodoni MT Black" panose="02070A03080606020203" pitchFamily="18" charset="0"/>
            </a:endParaRPr>
          </a:p>
        </p:txBody>
      </p:sp>
      <p:pic>
        <p:nvPicPr>
          <p:cNvPr id="7" name="Espace réservé du contenu 6"/>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367740" y="1600200"/>
            <a:ext cx="4408520" cy="4114800"/>
          </a:xfrm>
        </p:spPr>
      </p:pic>
    </p:spTree>
    <p:extLst>
      <p:ext uri="{BB962C8B-B14F-4D97-AF65-F5344CB8AC3E}">
        <p14:creationId xmlns:p14="http://schemas.microsoft.com/office/powerpoint/2010/main" xmlns="" val="334542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 naissance des volcans</a:t>
            </a:r>
            <a:endParaRPr lang="fr-FR" dirty="0">
              <a:latin typeface="Bodoni MT Black" panose="02070A03080606020203" pitchFamily="18" charset="0"/>
            </a:endParaRPr>
          </a:p>
        </p:txBody>
      </p:sp>
      <p:pic>
        <p:nvPicPr>
          <p:cNvPr id="3" name="Espace réservé du contenu 2"/>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611560" y="1772816"/>
            <a:ext cx="7924800" cy="3526689"/>
          </a:xfrm>
        </p:spPr>
      </p:pic>
    </p:spTree>
    <p:extLst>
      <p:ext uri="{BB962C8B-B14F-4D97-AF65-F5344CB8AC3E}">
        <p14:creationId xmlns:p14="http://schemas.microsoft.com/office/powerpoint/2010/main" xmlns="" val="18567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Répartition des volcans dans le monde</a:t>
            </a:r>
            <a:endParaRPr lang="fr-FR" dirty="0">
              <a:latin typeface="Bodoni MT Black" panose="02070A03080606020203" pitchFamily="18" charset="0"/>
            </a:endParaRPr>
          </a:p>
        </p:txBody>
      </p:sp>
      <p:pic>
        <p:nvPicPr>
          <p:cNvPr id="10" name="Espace réservé du contenu 9"/>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467544" y="1628800"/>
            <a:ext cx="8231530" cy="3672408"/>
          </a:xfrm>
        </p:spPr>
      </p:pic>
    </p:spTree>
    <p:extLst>
      <p:ext uri="{BB962C8B-B14F-4D97-AF65-F5344CB8AC3E}">
        <p14:creationId xmlns:p14="http://schemas.microsoft.com/office/powerpoint/2010/main" xmlns="" val="194217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volcans en France</a:t>
            </a:r>
            <a:endParaRPr lang="fr-FR" dirty="0">
              <a:latin typeface="Bodoni MT Black" panose="02070A03080606020203" pitchFamily="18" charset="0"/>
            </a:endParaRPr>
          </a:p>
        </p:txBody>
      </p:sp>
      <p:pic>
        <p:nvPicPr>
          <p:cNvPr id="3" name="Espace réservé du contenu 2"/>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1520" y="1268760"/>
            <a:ext cx="5869983" cy="4114800"/>
          </a:xfr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3448315"/>
            <a:ext cx="3028975" cy="3303793"/>
          </a:xfrm>
          <a:prstGeom prst="rect">
            <a:avLst/>
          </a:prstGeom>
        </p:spPr>
      </p:pic>
    </p:spTree>
    <p:extLst>
      <p:ext uri="{BB962C8B-B14F-4D97-AF65-F5344CB8AC3E}">
        <p14:creationId xmlns:p14="http://schemas.microsoft.com/office/powerpoint/2010/main" xmlns="" val="46445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74638"/>
            <a:ext cx="7924800" cy="1143000"/>
          </a:xfrm>
        </p:spPr>
        <p:txBody>
          <a:bodyPr anchor="ctr"/>
          <a:lstStyle/>
          <a:p>
            <a:pPr algn="ctr"/>
            <a:r>
              <a:rPr lang="fr-FR" dirty="0" smtClean="0">
                <a:latin typeface="Bodoni MT Black" panose="02070A03080606020203" pitchFamily="18" charset="0"/>
              </a:rPr>
              <a:t>Les volcans en France</a:t>
            </a:r>
            <a:endParaRPr lang="fr-FR" dirty="0">
              <a:latin typeface="Bodoni MT Black" panose="02070A03080606020203" pitchFamily="18" charset="0"/>
            </a:endParaRPr>
          </a:p>
        </p:txBody>
      </p:sp>
      <p:pic>
        <p:nvPicPr>
          <p:cNvPr id="6" name="Espace réservé du contenu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6300192" y="3789040"/>
            <a:ext cx="2627940" cy="2881348"/>
          </a:xfrm>
        </p:spPr>
      </p:pic>
      <p:pic>
        <p:nvPicPr>
          <p:cNvPr id="12" name="Imag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19" y="1196752"/>
            <a:ext cx="6144683" cy="4608512"/>
          </a:xfrm>
          <a:prstGeom prst="rect">
            <a:avLst/>
          </a:prstGeom>
        </p:spPr>
      </p:pic>
      <p:sp>
        <p:nvSpPr>
          <p:cNvPr id="13" name="ZoneTexte 12"/>
          <p:cNvSpPr txBox="1"/>
          <p:nvPr/>
        </p:nvSpPr>
        <p:spPr>
          <a:xfrm>
            <a:off x="6489781" y="1556792"/>
            <a:ext cx="2592288" cy="1754326"/>
          </a:xfrm>
          <a:prstGeom prst="rect">
            <a:avLst/>
          </a:prstGeom>
          <a:noFill/>
        </p:spPr>
        <p:txBody>
          <a:bodyPr wrap="square" rtlCol="0">
            <a:spAutoFit/>
          </a:bodyPr>
          <a:lstStyle/>
          <a:p>
            <a:r>
              <a:rPr lang="fr-FR" dirty="0" smtClean="0"/>
              <a:t>Altitude      : 1855 m</a:t>
            </a:r>
          </a:p>
          <a:p>
            <a:r>
              <a:rPr lang="fr-FR" dirty="0" smtClean="0"/>
              <a:t>Longueur   : 70 km</a:t>
            </a:r>
          </a:p>
          <a:p>
            <a:r>
              <a:rPr lang="fr-FR" dirty="0" smtClean="0"/>
              <a:t>Largeur      : 60 km</a:t>
            </a:r>
          </a:p>
          <a:p>
            <a:r>
              <a:rPr lang="fr-FR" dirty="0" smtClean="0"/>
              <a:t>Superficie   : 2700 km²</a:t>
            </a:r>
          </a:p>
          <a:p>
            <a:r>
              <a:rPr lang="fr-FR" dirty="0" smtClean="0"/>
              <a:t>Age            : </a:t>
            </a:r>
            <a:r>
              <a:rPr lang="fr-FR" dirty="0"/>
              <a:t>2 à 13 millions </a:t>
            </a:r>
            <a:r>
              <a:rPr lang="fr-FR" dirty="0" smtClean="0"/>
              <a:t>                    	   d'années</a:t>
            </a:r>
            <a:endParaRPr lang="fr-FR" dirty="0"/>
          </a:p>
        </p:txBody>
      </p:sp>
    </p:spTree>
    <p:extLst>
      <p:ext uri="{BB962C8B-B14F-4D97-AF65-F5344CB8AC3E}">
        <p14:creationId xmlns:p14="http://schemas.microsoft.com/office/powerpoint/2010/main" xmlns="" val="46765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868</TotalTime>
  <Words>2383</Words>
  <Application>Microsoft Office PowerPoint</Application>
  <PresentationFormat>Affichage à l'écran (4:3)</PresentationFormat>
  <Paragraphs>242</Paragraphs>
  <Slides>37</Slides>
  <Notes>16</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Horizon</vt:lpstr>
      <vt:lpstr>Les volcans</vt:lpstr>
      <vt:lpstr>Sommaire</vt:lpstr>
      <vt:lpstr>La terre est encore chaude</vt:lpstr>
      <vt:lpstr>Le manteau terrestre et la radioactivité</vt:lpstr>
      <vt:lpstr>Structure d’un volcan</vt:lpstr>
      <vt:lpstr>Le naissance des volcans</vt:lpstr>
      <vt:lpstr>Répartition des volcans dans le monde</vt:lpstr>
      <vt:lpstr>Les volcans en France</vt:lpstr>
      <vt:lpstr>Les volcans en France</vt:lpstr>
      <vt:lpstr>Les éruptions</vt:lpstr>
      <vt:lpstr>Les éruptions</vt:lpstr>
      <vt:lpstr>Les éruptions</vt:lpstr>
      <vt:lpstr>Les types de volcans</vt:lpstr>
      <vt:lpstr>Les types de volcans</vt:lpstr>
      <vt:lpstr>Le volcanologue  ou Vulcanologue</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lexique</vt:lpstr>
      <vt:lpstr>Remerciements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volcans</dc:title>
  <dc:creator>Bernard</dc:creator>
  <cp:lastModifiedBy>PC</cp:lastModifiedBy>
  <cp:revision>38</cp:revision>
  <dcterms:created xsi:type="dcterms:W3CDTF">2014-01-03T09:16:12Z</dcterms:created>
  <dcterms:modified xsi:type="dcterms:W3CDTF">2014-01-07T14:39:53Z</dcterms:modified>
</cp:coreProperties>
</file>